
<file path=[Content_Types].xml><?xml version="1.0" encoding="utf-8"?>
<Types xmlns="http://schemas.openxmlformats.org/package/2006/content-types">
  <Default Extension="jpe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24"/>
  </p:notesMasterIdLst>
  <p:sldIdLst>
    <p:sldId id="2147482100" r:id="rId6"/>
    <p:sldId id="2147472410" r:id="rId7"/>
    <p:sldId id="2147472411" r:id="rId8"/>
    <p:sldId id="2147482099" r:id="rId9"/>
    <p:sldId id="2147472338" r:id="rId10"/>
    <p:sldId id="3317" r:id="rId11"/>
    <p:sldId id="2147472427" r:id="rId12"/>
    <p:sldId id="2147482097" r:id="rId13"/>
    <p:sldId id="2147482095" r:id="rId14"/>
    <p:sldId id="2147482087" r:id="rId15"/>
    <p:sldId id="2147482088" r:id="rId16"/>
    <p:sldId id="2147482210" r:id="rId17"/>
    <p:sldId id="2147482096" r:id="rId18"/>
    <p:sldId id="357" r:id="rId19"/>
    <p:sldId id="356" r:id="rId20"/>
    <p:sldId id="355" r:id="rId21"/>
    <p:sldId id="352" r:id="rId22"/>
    <p:sldId id="21474822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8D7600-7246-3D91-73D7-E7F83EA41A38}" name="Margaret Nusbaum" initials="MN" userId="S::nusbaumm@trinity-health.org::10323e1f-21be-4614-ac18-eed3e6705ab2" providerId="AD"/>
  <p188:author id="{7AA59143-0CF7-46B4-97B0-5DCE303E8CD4}" name="Joseph Bartman" initials="JB" userId="S::joseph.bartman@trinity-health.org::b58b40d0-b33c-4595-9c98-40ffe7d181c0" providerId="AD"/>
  <p188:author id="{A905D856-77B2-94E1-3CDD-7828C4D39159}" name="Daniel W. Weiswasser" initials="DW" userId="S::dweiswasser@trinity-health.org::b3fb7933-0e24-4267-9807-a9761b9fcc37" providerId="AD"/>
  <p188:author id="{BA6A8263-78C0-E0E7-3044-D57F072FAA0D}" name="Michael Twomey" initials="MT" userId="S::michael.twomey@saintalphonsus.org::239a3be0-e569-4ec6-9c31-3d4d29c54224" providerId="AD"/>
  <p188:author id="{75746CB4-DF5E-10CE-D57A-95CA0DF8FE60}" name="Margaret Nusbaum" initials="" userId="S::NUSBAUMM@trinity-health.org::10323e1f-21be-4614-ac18-eed3e6705ab2" providerId="AD"/>
  <p188:author id="{EA802CEF-B534-0EF9-3910-3FB46B3DE64D}" name="Joseph Bartman" initials="JB" userId="S::Joseph.Bartman@trinity-health.org::b58b40d0-b33c-4595-9c98-40ffe7d181c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2" autoAdjust="0"/>
  </p:normalViewPr>
  <p:slideViewPr>
    <p:cSldViewPr snapToGrid="0">
      <p:cViewPr varScale="1">
        <p:scale>
          <a:sx n="118" d="100"/>
          <a:sy n="118" d="100"/>
        </p:scale>
        <p:origin x="276"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8BB4D-76EA-43C5-8624-C46ACC7353E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F354CD8-911E-45DD-8B6D-FDBEAC17583A}">
      <dgm:prSet phldrT="[Text]"/>
      <dgm:spPr/>
      <dgm:t>
        <a:bodyPr/>
        <a:lstStyle/>
        <a:p>
          <a:pPr marL="0" lvl="0" defTabSz="889000">
            <a:spcBef>
              <a:spcPct val="0"/>
            </a:spcBef>
            <a:spcAft>
              <a:spcPct val="35000"/>
            </a:spcAft>
            <a:buNone/>
          </a:pPr>
          <a:r>
            <a:rPr lang="en-US" b="1" u="sng" kern="1200">
              <a:latin typeface="Arial" panose="020B0604020202020204" pitchFamily="34" charset="0"/>
              <a:ea typeface="Roboto" panose="02000000000000000000" pitchFamily="2" charset="0"/>
              <a:cs typeface="Arial" panose="020B0604020202020204" pitchFamily="34" charset="0"/>
            </a:rPr>
            <a:t>Patient Care</a:t>
          </a:r>
        </a:p>
        <a:p>
          <a:pPr marL="0" lvl="0" defTabSz="889000">
            <a:spcBef>
              <a:spcPct val="0"/>
            </a:spcBef>
            <a:spcAft>
              <a:spcPct val="35000"/>
            </a:spcAft>
            <a:buNone/>
          </a:pPr>
          <a:r>
            <a:rPr lang="en-US" kern="1200">
              <a:latin typeface="Arial" panose="020B0604020202020204" pitchFamily="34" charset="0"/>
              <a:ea typeface="Roboto" panose="02000000000000000000" pitchFamily="2" charset="0"/>
              <a:cs typeface="Arial" panose="020B0604020202020204" pitchFamily="34" charset="0"/>
            </a:rPr>
            <a:t>Helps to capture an accurate picture of the patient’s health and complications. </a:t>
          </a:r>
        </a:p>
        <a:p>
          <a:pPr marL="0" lvl="0" defTabSz="889000">
            <a:spcBef>
              <a:spcPct val="0"/>
            </a:spcBef>
            <a:spcAft>
              <a:spcPct val="35000"/>
            </a:spcAft>
            <a:buNone/>
          </a:pPr>
          <a:r>
            <a:rPr lang="en-US" kern="1200">
              <a:latin typeface="Arial" panose="020B0604020202020204" pitchFamily="34" charset="0"/>
              <a:ea typeface="Roboto" panose="02000000000000000000" pitchFamily="2" charset="0"/>
              <a:cs typeface="Arial" panose="020B0604020202020204" pitchFamily="34" charset="0"/>
            </a:rPr>
            <a:t>Many rely on the patient’s chart to understand their health status. </a:t>
          </a:r>
        </a:p>
      </dgm:t>
    </dgm:pt>
    <dgm:pt modelId="{D9F2D5AD-19AA-4B00-8D4B-62C552BB9E59}" type="parTrans" cxnId="{3131A095-7F40-400C-9DF2-4E7BF23D9362}">
      <dgm:prSet/>
      <dgm:spPr/>
      <dgm:t>
        <a:bodyPr/>
        <a:lstStyle/>
        <a:p>
          <a:endParaRPr lang="en-US">
            <a:latin typeface="Arial" panose="020B0604020202020204" pitchFamily="34" charset="0"/>
            <a:cs typeface="Arial" panose="020B0604020202020204" pitchFamily="34" charset="0"/>
          </a:endParaRPr>
        </a:p>
      </dgm:t>
    </dgm:pt>
    <dgm:pt modelId="{ACAED95A-14F5-45D7-993B-30C1EB0C7333}" type="sibTrans" cxnId="{3131A095-7F40-400C-9DF2-4E7BF23D9362}">
      <dgm:prSet/>
      <dgm:spPr/>
      <dgm:t>
        <a:bodyPr/>
        <a:lstStyle/>
        <a:p>
          <a:endParaRPr lang="en-US">
            <a:latin typeface="Arial" panose="020B0604020202020204" pitchFamily="34" charset="0"/>
            <a:cs typeface="Arial" panose="020B0604020202020204" pitchFamily="34" charset="0"/>
          </a:endParaRPr>
        </a:p>
      </dgm:t>
    </dgm:pt>
    <dgm:pt modelId="{E3AF7D52-CA71-46A4-A6B3-B037023542E1}">
      <dgm:prSet phldrT="[Text]"/>
      <dgm:spPr/>
      <dgm:t>
        <a:bodyPr anchor="t"/>
        <a:lstStyle/>
        <a:p>
          <a:pPr marL="0" lvl="0" defTabSz="889000">
            <a:spcBef>
              <a:spcPct val="0"/>
            </a:spcBef>
            <a:spcAft>
              <a:spcPct val="35000"/>
            </a:spcAft>
            <a:buNone/>
          </a:pPr>
          <a:r>
            <a:rPr lang="en-US" b="1" u="sng" kern="1200">
              <a:latin typeface="Arial" panose="020B0604020202020204" pitchFamily="34" charset="0"/>
              <a:ea typeface="Roboto" panose="02000000000000000000" pitchFamily="2" charset="0"/>
              <a:cs typeface="Arial" panose="020B0604020202020204" pitchFamily="34" charset="0"/>
            </a:rPr>
            <a:t>Quality</a:t>
          </a:r>
        </a:p>
        <a:p>
          <a:pPr marL="0" lvl="0" defTabSz="889000">
            <a:spcBef>
              <a:spcPct val="0"/>
            </a:spcBef>
            <a:spcAft>
              <a:spcPct val="35000"/>
            </a:spcAft>
            <a:buNone/>
          </a:pPr>
          <a:r>
            <a:rPr lang="en-US" kern="1200">
              <a:latin typeface="Arial" panose="020B0604020202020204" pitchFamily="34" charset="0"/>
              <a:ea typeface="Roboto" panose="02000000000000000000" pitchFamily="2" charset="0"/>
              <a:cs typeface="Arial" panose="020B0604020202020204" pitchFamily="34" charset="0"/>
            </a:rPr>
            <a:t>More accurate record</a:t>
          </a:r>
        </a:p>
        <a:p>
          <a:pPr marL="0" lvl="0" defTabSz="889000">
            <a:spcBef>
              <a:spcPct val="0"/>
            </a:spcBef>
            <a:spcAft>
              <a:spcPct val="35000"/>
            </a:spcAft>
            <a:buNone/>
          </a:pPr>
          <a:r>
            <a:rPr lang="en-US" kern="1200">
              <a:latin typeface="Arial" panose="020B0604020202020204" pitchFamily="34" charset="0"/>
              <a:ea typeface="Roboto" panose="02000000000000000000" pitchFamily="2" charset="0"/>
              <a:cs typeface="Arial" panose="020B0604020202020204" pitchFamily="34" charset="0"/>
            </a:rPr>
            <a:t> Better allocation of resources </a:t>
          </a:r>
        </a:p>
        <a:p>
          <a:pPr marL="0" lvl="0" defTabSz="889000">
            <a:spcBef>
              <a:spcPct val="0"/>
            </a:spcBef>
            <a:spcAft>
              <a:spcPct val="35000"/>
            </a:spcAft>
            <a:buNone/>
          </a:pPr>
          <a:r>
            <a:rPr lang="en-US" kern="1200">
              <a:latin typeface="Arial" panose="020B0604020202020204" pitchFamily="34" charset="0"/>
              <a:ea typeface="Roboto" panose="02000000000000000000" pitchFamily="2" charset="0"/>
              <a:cs typeface="Arial" panose="020B0604020202020204" pitchFamily="34" charset="0"/>
            </a:rPr>
            <a:t>More precise quality goals</a:t>
          </a:r>
        </a:p>
      </dgm:t>
    </dgm:pt>
    <dgm:pt modelId="{E8BE9C5D-893A-49B2-9EC2-4D9ACFE096C4}" type="parTrans" cxnId="{4195ED2B-7C3A-48EB-9E8F-59F89E18A30F}">
      <dgm:prSet/>
      <dgm:spPr/>
      <dgm:t>
        <a:bodyPr/>
        <a:lstStyle/>
        <a:p>
          <a:endParaRPr lang="en-US">
            <a:latin typeface="Arial" panose="020B0604020202020204" pitchFamily="34" charset="0"/>
            <a:cs typeface="Arial" panose="020B0604020202020204" pitchFamily="34" charset="0"/>
          </a:endParaRPr>
        </a:p>
      </dgm:t>
    </dgm:pt>
    <dgm:pt modelId="{4F6142BF-0AE6-4EB4-BB09-6A23A47E4666}" type="sibTrans" cxnId="{4195ED2B-7C3A-48EB-9E8F-59F89E18A30F}">
      <dgm:prSet/>
      <dgm:spPr/>
      <dgm:t>
        <a:bodyPr/>
        <a:lstStyle/>
        <a:p>
          <a:endParaRPr lang="en-US">
            <a:latin typeface="Arial" panose="020B0604020202020204" pitchFamily="34" charset="0"/>
            <a:cs typeface="Arial" panose="020B0604020202020204" pitchFamily="34" charset="0"/>
          </a:endParaRPr>
        </a:p>
      </dgm:t>
    </dgm:pt>
    <dgm:pt modelId="{4DE6C89F-F8A9-4535-8839-C92195953D49}">
      <dgm:prSet phldrT="[Text]"/>
      <dgm:spPr>
        <a:solidFill>
          <a:schemeClr val="accent6"/>
        </a:solidFill>
      </dgm:spPr>
      <dgm:t>
        <a:bodyPr anchor="t"/>
        <a:lstStyle/>
        <a:p>
          <a:pPr>
            <a:buNone/>
          </a:pPr>
          <a:r>
            <a:rPr lang="en-US" b="1" u="sng" kern="1200">
              <a:latin typeface="Arial" panose="020B0604020202020204" pitchFamily="34" charset="0"/>
              <a:ea typeface="Roboto" panose="02000000000000000000" pitchFamily="2" charset="0"/>
              <a:cs typeface="Arial" panose="020B0604020202020204" pitchFamily="34" charset="0"/>
            </a:rPr>
            <a:t>Specialists Play a Role</a:t>
          </a:r>
        </a:p>
        <a:p>
          <a:pPr>
            <a:buNone/>
          </a:pPr>
          <a:r>
            <a:rPr lang="en-US" kern="1200">
              <a:latin typeface="Arial" panose="020B0604020202020204" pitchFamily="34" charset="0"/>
              <a:ea typeface="Roboto" panose="02000000000000000000" pitchFamily="2" charset="0"/>
              <a:cs typeface="Arial" panose="020B0604020202020204" pitchFamily="34" charset="0"/>
            </a:rPr>
            <a:t>This is not just a PCP’s job.</a:t>
          </a:r>
        </a:p>
        <a:p>
          <a:pPr>
            <a:buNone/>
          </a:pPr>
          <a:r>
            <a:rPr lang="en-US" kern="1200">
              <a:latin typeface="Arial" panose="020B0604020202020204" pitchFamily="34" charset="0"/>
              <a:ea typeface="Roboto" panose="02000000000000000000" pitchFamily="2" charset="0"/>
              <a:cs typeface="Arial" panose="020B0604020202020204" pitchFamily="34" charset="0"/>
            </a:rPr>
            <a:t>Specialists are often in the best position to code a given condition accurately.</a:t>
          </a:r>
        </a:p>
      </dgm:t>
    </dgm:pt>
    <dgm:pt modelId="{A0577150-0F38-46DE-86F7-AF3D211F089B}" type="parTrans" cxnId="{030DE94B-AA6A-439D-B92E-E02D79804081}">
      <dgm:prSet/>
      <dgm:spPr/>
      <dgm:t>
        <a:bodyPr/>
        <a:lstStyle/>
        <a:p>
          <a:endParaRPr lang="en-US">
            <a:latin typeface="Arial" panose="020B0604020202020204" pitchFamily="34" charset="0"/>
            <a:cs typeface="Arial" panose="020B0604020202020204" pitchFamily="34" charset="0"/>
          </a:endParaRPr>
        </a:p>
      </dgm:t>
    </dgm:pt>
    <dgm:pt modelId="{28FA28AB-500A-4FA8-A259-370142302313}" type="sibTrans" cxnId="{030DE94B-AA6A-439D-B92E-E02D79804081}">
      <dgm:prSet/>
      <dgm:spPr/>
      <dgm:t>
        <a:bodyPr/>
        <a:lstStyle/>
        <a:p>
          <a:endParaRPr lang="en-US">
            <a:latin typeface="Arial" panose="020B0604020202020204" pitchFamily="34" charset="0"/>
            <a:cs typeface="Arial" panose="020B0604020202020204" pitchFamily="34" charset="0"/>
          </a:endParaRPr>
        </a:p>
      </dgm:t>
    </dgm:pt>
    <dgm:pt modelId="{8ADE4B53-97F1-474B-865F-ECFA390CBC8D}">
      <dgm:prSet phldrT="[Text]"/>
      <dgm:spPr/>
      <dgm:t>
        <a:bodyPr anchor="t"/>
        <a:lstStyle/>
        <a:p>
          <a:r>
            <a:rPr lang="en-US" b="1" u="sng" kern="1200">
              <a:latin typeface="Arial" panose="020B0604020202020204" pitchFamily="34" charset="0"/>
              <a:ea typeface="Roboto" panose="02000000000000000000" pitchFamily="2" charset="0"/>
              <a:cs typeface="Arial" panose="020B0604020202020204" pitchFamily="34" charset="0"/>
            </a:rPr>
            <a:t>Reimbursement</a:t>
          </a:r>
        </a:p>
        <a:p>
          <a:pPr>
            <a:buNone/>
          </a:pPr>
          <a:r>
            <a:rPr lang="en-US" kern="1200">
              <a:latin typeface="Arial" panose="020B0604020202020204" pitchFamily="34" charset="0"/>
              <a:ea typeface="Roboto" panose="02000000000000000000" pitchFamily="2" charset="0"/>
              <a:cs typeface="Arial" panose="020B0604020202020204" pitchFamily="34" charset="0"/>
            </a:rPr>
            <a:t>Appropriate reimbursement to match the resources needed and higher utilization rates</a:t>
          </a:r>
        </a:p>
      </dgm:t>
    </dgm:pt>
    <dgm:pt modelId="{CC71247C-21FB-437A-8A0E-4E9A059185F9}" type="parTrans" cxnId="{D4A5E3DC-60AC-4E7E-AC22-DADAB7495448}">
      <dgm:prSet/>
      <dgm:spPr/>
      <dgm:t>
        <a:bodyPr/>
        <a:lstStyle/>
        <a:p>
          <a:endParaRPr lang="en-US">
            <a:latin typeface="Arial" panose="020B0604020202020204" pitchFamily="34" charset="0"/>
            <a:cs typeface="Arial" panose="020B0604020202020204" pitchFamily="34" charset="0"/>
          </a:endParaRPr>
        </a:p>
      </dgm:t>
    </dgm:pt>
    <dgm:pt modelId="{149A1313-ABA2-4A7E-86A4-0716591550B0}" type="sibTrans" cxnId="{D4A5E3DC-60AC-4E7E-AC22-DADAB7495448}">
      <dgm:prSet/>
      <dgm:spPr/>
      <dgm:t>
        <a:bodyPr/>
        <a:lstStyle/>
        <a:p>
          <a:endParaRPr lang="en-US">
            <a:latin typeface="Arial" panose="020B0604020202020204" pitchFamily="34" charset="0"/>
            <a:cs typeface="Arial" panose="020B0604020202020204" pitchFamily="34" charset="0"/>
          </a:endParaRPr>
        </a:p>
      </dgm:t>
    </dgm:pt>
    <dgm:pt modelId="{2B62A6AB-9370-4BFC-941D-DA79A936B375}" type="pres">
      <dgm:prSet presAssocID="{18E8BB4D-76EA-43C5-8624-C46ACC7353EA}" presName="diagram" presStyleCnt="0">
        <dgm:presLayoutVars>
          <dgm:dir/>
          <dgm:resizeHandles val="exact"/>
        </dgm:presLayoutVars>
      </dgm:prSet>
      <dgm:spPr/>
    </dgm:pt>
    <dgm:pt modelId="{AA48BA2F-5138-4C8F-A251-062C563321F8}" type="pres">
      <dgm:prSet presAssocID="{2F354CD8-911E-45DD-8B6D-FDBEAC17583A}" presName="node" presStyleLbl="node1" presStyleIdx="0" presStyleCnt="4">
        <dgm:presLayoutVars>
          <dgm:bulletEnabled val="1"/>
        </dgm:presLayoutVars>
      </dgm:prSet>
      <dgm:spPr/>
    </dgm:pt>
    <dgm:pt modelId="{A4E6D6AE-D5F2-4017-9EC1-DC8AECA46D4F}" type="pres">
      <dgm:prSet presAssocID="{ACAED95A-14F5-45D7-993B-30C1EB0C7333}" presName="sibTrans" presStyleCnt="0"/>
      <dgm:spPr/>
    </dgm:pt>
    <dgm:pt modelId="{73AD7A63-2BB6-4C49-9E1B-63C27923E7D9}" type="pres">
      <dgm:prSet presAssocID="{E3AF7D52-CA71-46A4-A6B3-B037023542E1}" presName="node" presStyleLbl="node1" presStyleIdx="1" presStyleCnt="4">
        <dgm:presLayoutVars>
          <dgm:bulletEnabled val="1"/>
        </dgm:presLayoutVars>
      </dgm:prSet>
      <dgm:spPr/>
    </dgm:pt>
    <dgm:pt modelId="{4516BCFE-851D-489B-866A-D34900390D2E}" type="pres">
      <dgm:prSet presAssocID="{4F6142BF-0AE6-4EB4-BB09-6A23A47E4666}" presName="sibTrans" presStyleCnt="0"/>
      <dgm:spPr/>
    </dgm:pt>
    <dgm:pt modelId="{304334FC-3ABA-4208-88C4-35192320AC3B}" type="pres">
      <dgm:prSet presAssocID="{4DE6C89F-F8A9-4535-8839-C92195953D49}" presName="node" presStyleLbl="node1" presStyleIdx="2" presStyleCnt="4" custLinFactX="62296" custLinFactNeighborX="100000" custLinFactNeighborY="-5927">
        <dgm:presLayoutVars>
          <dgm:bulletEnabled val="1"/>
        </dgm:presLayoutVars>
      </dgm:prSet>
      <dgm:spPr/>
    </dgm:pt>
    <dgm:pt modelId="{A14554B8-D3E3-4E3E-BBC0-598528FE20CB}" type="pres">
      <dgm:prSet presAssocID="{28FA28AB-500A-4FA8-A259-370142302313}" presName="sibTrans" presStyleCnt="0"/>
      <dgm:spPr/>
    </dgm:pt>
    <dgm:pt modelId="{3156DA56-7ECF-46E0-84DB-F94D16921EDB}" type="pres">
      <dgm:prSet presAssocID="{8ADE4B53-97F1-474B-865F-ECFA390CBC8D}" presName="node" presStyleLbl="node1" presStyleIdx="3" presStyleCnt="4" custLinFactNeighborX="-55000" custLinFactNeighborY="-6839">
        <dgm:presLayoutVars>
          <dgm:bulletEnabled val="1"/>
        </dgm:presLayoutVars>
      </dgm:prSet>
      <dgm:spPr/>
    </dgm:pt>
  </dgm:ptLst>
  <dgm:cxnLst>
    <dgm:cxn modelId="{21F79C15-CB4F-41D9-956D-022318819C06}" type="presOf" srcId="{18E8BB4D-76EA-43C5-8624-C46ACC7353EA}" destId="{2B62A6AB-9370-4BFC-941D-DA79A936B375}" srcOrd="0" destOrd="0" presId="urn:microsoft.com/office/officeart/2005/8/layout/default"/>
    <dgm:cxn modelId="{4195ED2B-7C3A-48EB-9E8F-59F89E18A30F}" srcId="{18E8BB4D-76EA-43C5-8624-C46ACC7353EA}" destId="{E3AF7D52-CA71-46A4-A6B3-B037023542E1}" srcOrd="1" destOrd="0" parTransId="{E8BE9C5D-893A-49B2-9EC2-4D9ACFE096C4}" sibTransId="{4F6142BF-0AE6-4EB4-BB09-6A23A47E4666}"/>
    <dgm:cxn modelId="{BEC1DD39-B2FB-4C90-953C-63C3EDF51C8E}" type="presOf" srcId="{2F354CD8-911E-45DD-8B6D-FDBEAC17583A}" destId="{AA48BA2F-5138-4C8F-A251-062C563321F8}" srcOrd="0" destOrd="0" presId="urn:microsoft.com/office/officeart/2005/8/layout/default"/>
    <dgm:cxn modelId="{030DE94B-AA6A-439D-B92E-E02D79804081}" srcId="{18E8BB4D-76EA-43C5-8624-C46ACC7353EA}" destId="{4DE6C89F-F8A9-4535-8839-C92195953D49}" srcOrd="2" destOrd="0" parTransId="{A0577150-0F38-46DE-86F7-AF3D211F089B}" sibTransId="{28FA28AB-500A-4FA8-A259-370142302313}"/>
    <dgm:cxn modelId="{FC427D72-383F-42E6-B621-5B0C3980C9B9}" type="presOf" srcId="{4DE6C89F-F8A9-4535-8839-C92195953D49}" destId="{304334FC-3ABA-4208-88C4-35192320AC3B}" srcOrd="0" destOrd="0" presId="urn:microsoft.com/office/officeart/2005/8/layout/default"/>
    <dgm:cxn modelId="{3131A095-7F40-400C-9DF2-4E7BF23D9362}" srcId="{18E8BB4D-76EA-43C5-8624-C46ACC7353EA}" destId="{2F354CD8-911E-45DD-8B6D-FDBEAC17583A}" srcOrd="0" destOrd="0" parTransId="{D9F2D5AD-19AA-4B00-8D4B-62C552BB9E59}" sibTransId="{ACAED95A-14F5-45D7-993B-30C1EB0C7333}"/>
    <dgm:cxn modelId="{42BB7DA3-C891-4223-9A2C-5302F8BC9DF9}" type="presOf" srcId="{8ADE4B53-97F1-474B-865F-ECFA390CBC8D}" destId="{3156DA56-7ECF-46E0-84DB-F94D16921EDB}" srcOrd="0" destOrd="0" presId="urn:microsoft.com/office/officeart/2005/8/layout/default"/>
    <dgm:cxn modelId="{ED8052D5-9035-4A22-8BC0-F73D471CD1B6}" type="presOf" srcId="{E3AF7D52-CA71-46A4-A6B3-B037023542E1}" destId="{73AD7A63-2BB6-4C49-9E1B-63C27923E7D9}" srcOrd="0" destOrd="0" presId="urn:microsoft.com/office/officeart/2005/8/layout/default"/>
    <dgm:cxn modelId="{D4A5E3DC-60AC-4E7E-AC22-DADAB7495448}" srcId="{18E8BB4D-76EA-43C5-8624-C46ACC7353EA}" destId="{8ADE4B53-97F1-474B-865F-ECFA390CBC8D}" srcOrd="3" destOrd="0" parTransId="{CC71247C-21FB-437A-8A0E-4E9A059185F9}" sibTransId="{149A1313-ABA2-4A7E-86A4-0716591550B0}"/>
    <dgm:cxn modelId="{EA220008-ADC4-4BA0-942A-D682B6FACC38}" type="presParOf" srcId="{2B62A6AB-9370-4BFC-941D-DA79A936B375}" destId="{AA48BA2F-5138-4C8F-A251-062C563321F8}" srcOrd="0" destOrd="0" presId="urn:microsoft.com/office/officeart/2005/8/layout/default"/>
    <dgm:cxn modelId="{E1509920-8F21-4BBD-BFCF-00003DF9FE5E}" type="presParOf" srcId="{2B62A6AB-9370-4BFC-941D-DA79A936B375}" destId="{A4E6D6AE-D5F2-4017-9EC1-DC8AECA46D4F}" srcOrd="1" destOrd="0" presId="urn:microsoft.com/office/officeart/2005/8/layout/default"/>
    <dgm:cxn modelId="{78B10600-8A78-42A3-8AAB-E94D0B95AD1A}" type="presParOf" srcId="{2B62A6AB-9370-4BFC-941D-DA79A936B375}" destId="{73AD7A63-2BB6-4C49-9E1B-63C27923E7D9}" srcOrd="2" destOrd="0" presId="urn:microsoft.com/office/officeart/2005/8/layout/default"/>
    <dgm:cxn modelId="{64963802-B3FD-4495-9E7E-454326565FEB}" type="presParOf" srcId="{2B62A6AB-9370-4BFC-941D-DA79A936B375}" destId="{4516BCFE-851D-489B-866A-D34900390D2E}" srcOrd="3" destOrd="0" presId="urn:microsoft.com/office/officeart/2005/8/layout/default"/>
    <dgm:cxn modelId="{386DEA7A-1361-4DD4-BB98-6AB3D5B2F093}" type="presParOf" srcId="{2B62A6AB-9370-4BFC-941D-DA79A936B375}" destId="{304334FC-3ABA-4208-88C4-35192320AC3B}" srcOrd="4" destOrd="0" presId="urn:microsoft.com/office/officeart/2005/8/layout/default"/>
    <dgm:cxn modelId="{84F7760E-4BD0-4745-927A-76CA0A5F2FDE}" type="presParOf" srcId="{2B62A6AB-9370-4BFC-941D-DA79A936B375}" destId="{A14554B8-D3E3-4E3E-BBC0-598528FE20CB}" srcOrd="5" destOrd="0" presId="urn:microsoft.com/office/officeart/2005/8/layout/default"/>
    <dgm:cxn modelId="{9F6ED23D-D482-4DF1-B436-CC2BAE6464EF}" type="presParOf" srcId="{2B62A6AB-9370-4BFC-941D-DA79A936B375}" destId="{3156DA56-7ECF-46E0-84DB-F94D16921E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389CB-9436-4CDC-AC07-9042D11C7A5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7950696-C2BE-4F18-B3EA-A8D9A561746D}">
      <dgm:prSet phldrT="[Text]" custT="1"/>
      <dgm:spPr>
        <a:solidFill>
          <a:srgbClr val="9DD0E9"/>
        </a:solidFill>
      </dgm:spPr>
      <dgm:t>
        <a:bodyPr/>
        <a:lstStyle/>
        <a:p>
          <a:r>
            <a:rPr lang="en-US" sz="2000">
              <a:latin typeface="Arial" panose="020B0604020202020204" pitchFamily="34" charset="0"/>
              <a:ea typeface="Roboto" panose="02000000000000000000" pitchFamily="2" charset="0"/>
              <a:cs typeface="Arial" panose="020B0604020202020204" pitchFamily="34" charset="0"/>
            </a:rPr>
            <a:t>Age</a:t>
          </a:r>
        </a:p>
      </dgm:t>
    </dgm:pt>
    <dgm:pt modelId="{FA9B105C-4F2F-461E-9D41-69F991ED176B}" type="parTrans" cxnId="{39EF87F1-21F8-443A-A3B7-0E2F8664A6BB}">
      <dgm:prSet/>
      <dgm:spPr/>
      <dgm:t>
        <a:bodyPr/>
        <a:lstStyle/>
        <a:p>
          <a:endParaRPr lang="en-US" sz="1600">
            <a:latin typeface="Arial" panose="020B0604020202020204" pitchFamily="34" charset="0"/>
            <a:cs typeface="Arial" panose="020B0604020202020204" pitchFamily="34" charset="0"/>
          </a:endParaRPr>
        </a:p>
      </dgm:t>
    </dgm:pt>
    <dgm:pt modelId="{253B3459-449C-4CEB-BD31-8255CDE196BC}" type="sibTrans" cxnId="{39EF87F1-21F8-443A-A3B7-0E2F8664A6BB}">
      <dgm:prSet/>
      <dgm:spPr/>
      <dgm:t>
        <a:bodyPr/>
        <a:lstStyle/>
        <a:p>
          <a:endParaRPr lang="en-US" sz="1600">
            <a:latin typeface="Arial" panose="020B0604020202020204" pitchFamily="34" charset="0"/>
            <a:cs typeface="Arial" panose="020B0604020202020204" pitchFamily="34" charset="0"/>
          </a:endParaRPr>
        </a:p>
      </dgm:t>
    </dgm:pt>
    <dgm:pt modelId="{21C94380-7AE5-46BD-9194-593CCA62254D}">
      <dgm:prSet phldrT="[Text]" custT="1"/>
      <dgm:spPr>
        <a:solidFill>
          <a:schemeClr val="bg1">
            <a:lumMod val="75000"/>
          </a:schemeClr>
        </a:solidFill>
      </dgm:spPr>
      <dgm:t>
        <a:bodyPr/>
        <a:lstStyle/>
        <a:p>
          <a:r>
            <a:rPr lang="en-US" sz="2000">
              <a:latin typeface="Arial" panose="020B0604020202020204" pitchFamily="34" charset="0"/>
              <a:ea typeface="Roboto" panose="02000000000000000000" pitchFamily="2" charset="0"/>
              <a:cs typeface="Arial" panose="020B0604020202020204" pitchFamily="34" charset="0"/>
            </a:rPr>
            <a:t>Gender</a:t>
          </a:r>
        </a:p>
      </dgm:t>
    </dgm:pt>
    <dgm:pt modelId="{7A7359FB-90A1-48AE-834D-0D41E53A3056}" type="parTrans" cxnId="{102DB15E-0036-4F91-B6B5-2A1EF99DE1BF}">
      <dgm:prSet/>
      <dgm:spPr/>
      <dgm:t>
        <a:bodyPr/>
        <a:lstStyle/>
        <a:p>
          <a:endParaRPr lang="en-US" sz="1600">
            <a:latin typeface="Arial" panose="020B0604020202020204" pitchFamily="34" charset="0"/>
            <a:cs typeface="Arial" panose="020B0604020202020204" pitchFamily="34" charset="0"/>
          </a:endParaRPr>
        </a:p>
      </dgm:t>
    </dgm:pt>
    <dgm:pt modelId="{FBBC0914-64CE-4D52-9EDD-85D09EF37779}" type="sibTrans" cxnId="{102DB15E-0036-4F91-B6B5-2A1EF99DE1BF}">
      <dgm:prSet/>
      <dgm:spPr/>
      <dgm:t>
        <a:bodyPr/>
        <a:lstStyle/>
        <a:p>
          <a:endParaRPr lang="en-US" sz="1600">
            <a:latin typeface="Arial" panose="020B0604020202020204" pitchFamily="34" charset="0"/>
            <a:cs typeface="Arial" panose="020B0604020202020204" pitchFamily="34" charset="0"/>
          </a:endParaRPr>
        </a:p>
      </dgm:t>
    </dgm:pt>
    <dgm:pt modelId="{956B07EF-6E8E-47DC-9FF3-79057556F142}">
      <dgm:prSet phldrT="[Text]" custT="1"/>
      <dgm:spPr>
        <a:solidFill>
          <a:srgbClr val="8EE6B5"/>
        </a:solidFill>
      </dgm:spPr>
      <dgm:t>
        <a:bodyPr/>
        <a:lstStyle/>
        <a:p>
          <a:r>
            <a:rPr lang="en-US" sz="2000">
              <a:latin typeface="Arial" panose="020B0604020202020204" pitchFamily="34" charset="0"/>
              <a:ea typeface="Roboto" panose="02000000000000000000" pitchFamily="2" charset="0"/>
              <a:cs typeface="Arial" panose="020B0604020202020204" pitchFamily="34" charset="0"/>
            </a:rPr>
            <a:t>Medicaid status</a:t>
          </a:r>
        </a:p>
      </dgm:t>
    </dgm:pt>
    <dgm:pt modelId="{251F7724-EFEE-4430-99B1-67AE7B8BB667}" type="parTrans" cxnId="{82E45F54-F3BD-4242-AB94-1DF9288E01E8}">
      <dgm:prSet/>
      <dgm:spPr/>
      <dgm:t>
        <a:bodyPr/>
        <a:lstStyle/>
        <a:p>
          <a:endParaRPr lang="en-US" sz="1600">
            <a:latin typeface="Arial" panose="020B0604020202020204" pitchFamily="34" charset="0"/>
            <a:cs typeface="Arial" panose="020B0604020202020204" pitchFamily="34" charset="0"/>
          </a:endParaRPr>
        </a:p>
      </dgm:t>
    </dgm:pt>
    <dgm:pt modelId="{8CC877A7-B7D9-4A70-9BE5-C406AAC84F6B}" type="sibTrans" cxnId="{82E45F54-F3BD-4242-AB94-1DF9288E01E8}">
      <dgm:prSet/>
      <dgm:spPr/>
      <dgm:t>
        <a:bodyPr/>
        <a:lstStyle/>
        <a:p>
          <a:endParaRPr lang="en-US" sz="1600">
            <a:latin typeface="Arial" panose="020B0604020202020204" pitchFamily="34" charset="0"/>
            <a:cs typeface="Arial" panose="020B0604020202020204" pitchFamily="34" charset="0"/>
          </a:endParaRPr>
        </a:p>
      </dgm:t>
    </dgm:pt>
    <dgm:pt modelId="{9FF1274A-767F-46DF-8341-E92E6095A1C2}">
      <dgm:prSet phldrT="[Text]" custT="1"/>
      <dgm:spPr>
        <a:solidFill>
          <a:srgbClr val="BFBFBF"/>
        </a:solidFill>
      </dgm:spPr>
      <dgm:t>
        <a:bodyPr/>
        <a:lstStyle/>
        <a:p>
          <a:r>
            <a:rPr lang="en-US" sz="2000">
              <a:latin typeface="Arial" panose="020B0604020202020204" pitchFamily="34" charset="0"/>
              <a:ea typeface="Roboto" panose="02000000000000000000" pitchFamily="2" charset="0"/>
              <a:cs typeface="Arial" panose="020B0604020202020204" pitchFamily="34" charset="0"/>
            </a:rPr>
            <a:t>Institutional status</a:t>
          </a:r>
        </a:p>
      </dgm:t>
    </dgm:pt>
    <dgm:pt modelId="{706D5200-CE13-430C-A186-DC1139D50479}" type="parTrans" cxnId="{B24C4E67-55BF-4166-97EA-F295E3BE8E66}">
      <dgm:prSet/>
      <dgm:spPr/>
      <dgm:t>
        <a:bodyPr/>
        <a:lstStyle/>
        <a:p>
          <a:endParaRPr lang="en-US" sz="1600">
            <a:latin typeface="Arial" panose="020B0604020202020204" pitchFamily="34" charset="0"/>
            <a:cs typeface="Arial" panose="020B0604020202020204" pitchFamily="34" charset="0"/>
          </a:endParaRPr>
        </a:p>
      </dgm:t>
    </dgm:pt>
    <dgm:pt modelId="{C4D7BE3C-AA59-4F94-9880-65D891FB5AE4}" type="sibTrans" cxnId="{B24C4E67-55BF-4166-97EA-F295E3BE8E66}">
      <dgm:prSet/>
      <dgm:spPr/>
      <dgm:t>
        <a:bodyPr/>
        <a:lstStyle/>
        <a:p>
          <a:endParaRPr lang="en-US" sz="1600">
            <a:latin typeface="Arial" panose="020B0604020202020204" pitchFamily="34" charset="0"/>
            <a:cs typeface="Arial" panose="020B0604020202020204" pitchFamily="34" charset="0"/>
          </a:endParaRPr>
        </a:p>
      </dgm:t>
    </dgm:pt>
    <dgm:pt modelId="{AADA91CC-79E1-434A-8537-6F7181E18F18}">
      <dgm:prSet phldrT="[Text]" custT="1"/>
      <dgm:spPr>
        <a:solidFill>
          <a:srgbClr val="95DA5D"/>
        </a:solidFill>
      </dgm:spPr>
      <dgm:t>
        <a:bodyPr/>
        <a:lstStyle/>
        <a:p>
          <a:r>
            <a:rPr lang="en-US" sz="2000">
              <a:latin typeface="Arial" panose="020B0604020202020204" pitchFamily="34" charset="0"/>
              <a:ea typeface="Roboto" panose="02000000000000000000" pitchFamily="2" charset="0"/>
              <a:cs typeface="Arial" panose="020B0604020202020204" pitchFamily="34" charset="0"/>
            </a:rPr>
            <a:t>Current reason for Medicare eligibility</a:t>
          </a:r>
        </a:p>
      </dgm:t>
    </dgm:pt>
    <dgm:pt modelId="{75CF5EAB-995F-4AF4-8D8B-E3F3C86FCF4D}" type="parTrans" cxnId="{91C2003F-F429-491A-89DC-69EB5AD6E0EE}">
      <dgm:prSet/>
      <dgm:spPr/>
      <dgm:t>
        <a:bodyPr/>
        <a:lstStyle/>
        <a:p>
          <a:endParaRPr lang="en-US" sz="1600">
            <a:latin typeface="Arial" panose="020B0604020202020204" pitchFamily="34" charset="0"/>
            <a:cs typeface="Arial" panose="020B0604020202020204" pitchFamily="34" charset="0"/>
          </a:endParaRPr>
        </a:p>
      </dgm:t>
    </dgm:pt>
    <dgm:pt modelId="{3FC80040-F24D-4A69-A6D6-DDD9A663046C}" type="sibTrans" cxnId="{91C2003F-F429-491A-89DC-69EB5AD6E0EE}">
      <dgm:prSet/>
      <dgm:spPr/>
      <dgm:t>
        <a:bodyPr/>
        <a:lstStyle/>
        <a:p>
          <a:endParaRPr lang="en-US" sz="1600">
            <a:latin typeface="Arial" panose="020B0604020202020204" pitchFamily="34" charset="0"/>
            <a:cs typeface="Arial" panose="020B0604020202020204" pitchFamily="34" charset="0"/>
          </a:endParaRPr>
        </a:p>
      </dgm:t>
    </dgm:pt>
    <dgm:pt modelId="{7B959FA0-104D-4F7E-9195-1C82AAC7167A}">
      <dgm:prSet phldrT="[Text]" custT="1"/>
      <dgm:spPr/>
      <dgm:t>
        <a:bodyPr/>
        <a:lstStyle/>
        <a:p>
          <a:r>
            <a:rPr lang="en-US" sz="2000">
              <a:latin typeface="Arial" panose="020B0604020202020204" pitchFamily="34" charset="0"/>
              <a:ea typeface="Roboto" panose="02000000000000000000" pitchFamily="2" charset="0"/>
              <a:cs typeface="Arial" panose="020B0604020202020204" pitchFamily="34" charset="0"/>
            </a:rPr>
            <a:t>Encounter Diagnoses for Serious Chronic Medical Conditions</a:t>
          </a:r>
        </a:p>
      </dgm:t>
    </dgm:pt>
    <dgm:pt modelId="{0F38D348-355C-4465-8A70-94AA0FE3C17C}" type="parTrans" cxnId="{6A406342-4958-4F30-B865-F49F269810DB}">
      <dgm:prSet/>
      <dgm:spPr/>
      <dgm:t>
        <a:bodyPr/>
        <a:lstStyle/>
        <a:p>
          <a:endParaRPr lang="en-US" sz="1600">
            <a:latin typeface="Arial" panose="020B0604020202020204" pitchFamily="34" charset="0"/>
            <a:cs typeface="Arial" panose="020B0604020202020204" pitchFamily="34" charset="0"/>
          </a:endParaRPr>
        </a:p>
      </dgm:t>
    </dgm:pt>
    <dgm:pt modelId="{C304B8B5-46BB-40CE-AD7F-55A72712A9A4}" type="sibTrans" cxnId="{6A406342-4958-4F30-B865-F49F269810DB}">
      <dgm:prSet/>
      <dgm:spPr/>
      <dgm:t>
        <a:bodyPr/>
        <a:lstStyle/>
        <a:p>
          <a:endParaRPr lang="en-US" sz="1600">
            <a:latin typeface="Arial" panose="020B0604020202020204" pitchFamily="34" charset="0"/>
            <a:cs typeface="Arial" panose="020B0604020202020204" pitchFamily="34" charset="0"/>
          </a:endParaRPr>
        </a:p>
      </dgm:t>
    </dgm:pt>
    <dgm:pt modelId="{30A0425A-61DE-454F-BE4B-4FB7A068462C}" type="pres">
      <dgm:prSet presAssocID="{460389CB-9436-4CDC-AC07-9042D11C7A53}" presName="diagram" presStyleCnt="0">
        <dgm:presLayoutVars>
          <dgm:dir/>
          <dgm:resizeHandles val="exact"/>
        </dgm:presLayoutVars>
      </dgm:prSet>
      <dgm:spPr/>
    </dgm:pt>
    <dgm:pt modelId="{FCD3E2D3-5581-46CE-A628-D8F96FA639BD}" type="pres">
      <dgm:prSet presAssocID="{07950696-C2BE-4F18-B3EA-A8D9A561746D}" presName="node" presStyleLbl="node1" presStyleIdx="0" presStyleCnt="6">
        <dgm:presLayoutVars>
          <dgm:bulletEnabled val="1"/>
        </dgm:presLayoutVars>
      </dgm:prSet>
      <dgm:spPr/>
    </dgm:pt>
    <dgm:pt modelId="{222FF9C1-3E7E-48D7-8F02-108AE474D599}" type="pres">
      <dgm:prSet presAssocID="{253B3459-449C-4CEB-BD31-8255CDE196BC}" presName="sibTrans" presStyleCnt="0"/>
      <dgm:spPr/>
    </dgm:pt>
    <dgm:pt modelId="{01703B6A-7DE1-4CBD-8854-C3433DDEEB58}" type="pres">
      <dgm:prSet presAssocID="{21C94380-7AE5-46BD-9194-593CCA62254D}" presName="node" presStyleLbl="node1" presStyleIdx="1" presStyleCnt="6">
        <dgm:presLayoutVars>
          <dgm:bulletEnabled val="1"/>
        </dgm:presLayoutVars>
      </dgm:prSet>
      <dgm:spPr/>
    </dgm:pt>
    <dgm:pt modelId="{3AD02CC6-6F38-4147-9517-AC7AA8E46461}" type="pres">
      <dgm:prSet presAssocID="{FBBC0914-64CE-4D52-9EDD-85D09EF37779}" presName="sibTrans" presStyleCnt="0"/>
      <dgm:spPr/>
    </dgm:pt>
    <dgm:pt modelId="{D47E96AD-F295-481D-8D2C-95E3175DF23B}" type="pres">
      <dgm:prSet presAssocID="{956B07EF-6E8E-47DC-9FF3-79057556F142}" presName="node" presStyleLbl="node1" presStyleIdx="2" presStyleCnt="6">
        <dgm:presLayoutVars>
          <dgm:bulletEnabled val="1"/>
        </dgm:presLayoutVars>
      </dgm:prSet>
      <dgm:spPr/>
    </dgm:pt>
    <dgm:pt modelId="{9C5C5EB5-4982-460F-BFE2-3BC2E22F1802}" type="pres">
      <dgm:prSet presAssocID="{8CC877A7-B7D9-4A70-9BE5-C406AAC84F6B}" presName="sibTrans" presStyleCnt="0"/>
      <dgm:spPr/>
    </dgm:pt>
    <dgm:pt modelId="{BA7DA526-C64B-43E0-AF55-1ADD75925A65}" type="pres">
      <dgm:prSet presAssocID="{9FF1274A-767F-46DF-8341-E92E6095A1C2}" presName="node" presStyleLbl="node1" presStyleIdx="3" presStyleCnt="6">
        <dgm:presLayoutVars>
          <dgm:bulletEnabled val="1"/>
        </dgm:presLayoutVars>
      </dgm:prSet>
      <dgm:spPr/>
    </dgm:pt>
    <dgm:pt modelId="{0D7D52C0-9AF1-4126-A7B8-92FE4E22664B}" type="pres">
      <dgm:prSet presAssocID="{C4D7BE3C-AA59-4F94-9880-65D891FB5AE4}" presName="sibTrans" presStyleCnt="0"/>
      <dgm:spPr/>
    </dgm:pt>
    <dgm:pt modelId="{C0115D10-B096-49E5-AA16-40A3C98D5EC1}" type="pres">
      <dgm:prSet presAssocID="{AADA91CC-79E1-434A-8537-6F7181E18F18}" presName="node" presStyleLbl="node1" presStyleIdx="4" presStyleCnt="6">
        <dgm:presLayoutVars>
          <dgm:bulletEnabled val="1"/>
        </dgm:presLayoutVars>
      </dgm:prSet>
      <dgm:spPr/>
    </dgm:pt>
    <dgm:pt modelId="{1C135CBF-47F5-4BB1-B3CA-070F356F12D0}" type="pres">
      <dgm:prSet presAssocID="{3FC80040-F24D-4A69-A6D6-DDD9A663046C}" presName="sibTrans" presStyleCnt="0"/>
      <dgm:spPr/>
    </dgm:pt>
    <dgm:pt modelId="{852CCC00-E0CE-466A-84C6-478A3F22D3F2}" type="pres">
      <dgm:prSet presAssocID="{7B959FA0-104D-4F7E-9195-1C82AAC7167A}" presName="node" presStyleLbl="node1" presStyleIdx="5" presStyleCnt="6">
        <dgm:presLayoutVars>
          <dgm:bulletEnabled val="1"/>
        </dgm:presLayoutVars>
      </dgm:prSet>
      <dgm:spPr/>
    </dgm:pt>
  </dgm:ptLst>
  <dgm:cxnLst>
    <dgm:cxn modelId="{57E4AB0A-63F7-4BCC-8D21-58C9CF126DA1}" type="presOf" srcId="{AADA91CC-79E1-434A-8537-6F7181E18F18}" destId="{C0115D10-B096-49E5-AA16-40A3C98D5EC1}" srcOrd="0" destOrd="0" presId="urn:microsoft.com/office/officeart/2005/8/layout/default"/>
    <dgm:cxn modelId="{CDE02512-A698-47F2-A86B-31940E425A02}" type="presOf" srcId="{460389CB-9436-4CDC-AC07-9042D11C7A53}" destId="{30A0425A-61DE-454F-BE4B-4FB7A068462C}" srcOrd="0" destOrd="0" presId="urn:microsoft.com/office/officeart/2005/8/layout/default"/>
    <dgm:cxn modelId="{04C68914-7865-4B33-A849-11004258C326}" type="presOf" srcId="{21C94380-7AE5-46BD-9194-593CCA62254D}" destId="{01703B6A-7DE1-4CBD-8854-C3433DDEEB58}" srcOrd="0" destOrd="0" presId="urn:microsoft.com/office/officeart/2005/8/layout/default"/>
    <dgm:cxn modelId="{02B96119-AB2B-4C63-83FA-174B15C581D9}" type="presOf" srcId="{7B959FA0-104D-4F7E-9195-1C82AAC7167A}" destId="{852CCC00-E0CE-466A-84C6-478A3F22D3F2}" srcOrd="0" destOrd="0" presId="urn:microsoft.com/office/officeart/2005/8/layout/default"/>
    <dgm:cxn modelId="{9F80F827-63A8-4B11-A24B-EBC5ABD5C312}" type="presOf" srcId="{07950696-C2BE-4F18-B3EA-A8D9A561746D}" destId="{FCD3E2D3-5581-46CE-A628-D8F96FA639BD}" srcOrd="0" destOrd="0" presId="urn:microsoft.com/office/officeart/2005/8/layout/default"/>
    <dgm:cxn modelId="{B12DCA32-11B7-4490-8A03-7DADA007B8FE}" type="presOf" srcId="{956B07EF-6E8E-47DC-9FF3-79057556F142}" destId="{D47E96AD-F295-481D-8D2C-95E3175DF23B}" srcOrd="0" destOrd="0" presId="urn:microsoft.com/office/officeart/2005/8/layout/default"/>
    <dgm:cxn modelId="{91C2003F-F429-491A-89DC-69EB5AD6E0EE}" srcId="{460389CB-9436-4CDC-AC07-9042D11C7A53}" destId="{AADA91CC-79E1-434A-8537-6F7181E18F18}" srcOrd="4" destOrd="0" parTransId="{75CF5EAB-995F-4AF4-8D8B-E3F3C86FCF4D}" sibTransId="{3FC80040-F24D-4A69-A6D6-DDD9A663046C}"/>
    <dgm:cxn modelId="{102DB15E-0036-4F91-B6B5-2A1EF99DE1BF}" srcId="{460389CB-9436-4CDC-AC07-9042D11C7A53}" destId="{21C94380-7AE5-46BD-9194-593CCA62254D}" srcOrd="1" destOrd="0" parTransId="{7A7359FB-90A1-48AE-834D-0D41E53A3056}" sibTransId="{FBBC0914-64CE-4D52-9EDD-85D09EF37779}"/>
    <dgm:cxn modelId="{6A406342-4958-4F30-B865-F49F269810DB}" srcId="{460389CB-9436-4CDC-AC07-9042D11C7A53}" destId="{7B959FA0-104D-4F7E-9195-1C82AAC7167A}" srcOrd="5" destOrd="0" parTransId="{0F38D348-355C-4465-8A70-94AA0FE3C17C}" sibTransId="{C304B8B5-46BB-40CE-AD7F-55A72712A9A4}"/>
    <dgm:cxn modelId="{B24C4E67-55BF-4166-97EA-F295E3BE8E66}" srcId="{460389CB-9436-4CDC-AC07-9042D11C7A53}" destId="{9FF1274A-767F-46DF-8341-E92E6095A1C2}" srcOrd="3" destOrd="0" parTransId="{706D5200-CE13-430C-A186-DC1139D50479}" sibTransId="{C4D7BE3C-AA59-4F94-9880-65D891FB5AE4}"/>
    <dgm:cxn modelId="{82E45F54-F3BD-4242-AB94-1DF9288E01E8}" srcId="{460389CB-9436-4CDC-AC07-9042D11C7A53}" destId="{956B07EF-6E8E-47DC-9FF3-79057556F142}" srcOrd="2" destOrd="0" parTransId="{251F7724-EFEE-4430-99B1-67AE7B8BB667}" sibTransId="{8CC877A7-B7D9-4A70-9BE5-C406AAC84F6B}"/>
    <dgm:cxn modelId="{62C503E1-FE3C-4494-AC33-DC63C1952658}" type="presOf" srcId="{9FF1274A-767F-46DF-8341-E92E6095A1C2}" destId="{BA7DA526-C64B-43E0-AF55-1ADD75925A65}" srcOrd="0" destOrd="0" presId="urn:microsoft.com/office/officeart/2005/8/layout/default"/>
    <dgm:cxn modelId="{39EF87F1-21F8-443A-A3B7-0E2F8664A6BB}" srcId="{460389CB-9436-4CDC-AC07-9042D11C7A53}" destId="{07950696-C2BE-4F18-B3EA-A8D9A561746D}" srcOrd="0" destOrd="0" parTransId="{FA9B105C-4F2F-461E-9D41-69F991ED176B}" sibTransId="{253B3459-449C-4CEB-BD31-8255CDE196BC}"/>
    <dgm:cxn modelId="{062D89A7-15C5-4BFB-BE85-C6DB77AE2E18}" type="presParOf" srcId="{30A0425A-61DE-454F-BE4B-4FB7A068462C}" destId="{FCD3E2D3-5581-46CE-A628-D8F96FA639BD}" srcOrd="0" destOrd="0" presId="urn:microsoft.com/office/officeart/2005/8/layout/default"/>
    <dgm:cxn modelId="{A63EB23B-DA78-478E-AE73-B5242D4E6F09}" type="presParOf" srcId="{30A0425A-61DE-454F-BE4B-4FB7A068462C}" destId="{222FF9C1-3E7E-48D7-8F02-108AE474D599}" srcOrd="1" destOrd="0" presId="urn:microsoft.com/office/officeart/2005/8/layout/default"/>
    <dgm:cxn modelId="{1AF866BC-3E65-460E-BF2D-F6B348FE222F}" type="presParOf" srcId="{30A0425A-61DE-454F-BE4B-4FB7A068462C}" destId="{01703B6A-7DE1-4CBD-8854-C3433DDEEB58}" srcOrd="2" destOrd="0" presId="urn:microsoft.com/office/officeart/2005/8/layout/default"/>
    <dgm:cxn modelId="{633EBB9E-8651-429E-B8EE-20E4CEA8BB88}" type="presParOf" srcId="{30A0425A-61DE-454F-BE4B-4FB7A068462C}" destId="{3AD02CC6-6F38-4147-9517-AC7AA8E46461}" srcOrd="3" destOrd="0" presId="urn:microsoft.com/office/officeart/2005/8/layout/default"/>
    <dgm:cxn modelId="{2F39DDAA-5C62-4A40-8028-24DA4EFEE501}" type="presParOf" srcId="{30A0425A-61DE-454F-BE4B-4FB7A068462C}" destId="{D47E96AD-F295-481D-8D2C-95E3175DF23B}" srcOrd="4" destOrd="0" presId="urn:microsoft.com/office/officeart/2005/8/layout/default"/>
    <dgm:cxn modelId="{6F814090-870B-410E-81AF-0768A45BEFB5}" type="presParOf" srcId="{30A0425A-61DE-454F-BE4B-4FB7A068462C}" destId="{9C5C5EB5-4982-460F-BFE2-3BC2E22F1802}" srcOrd="5" destOrd="0" presId="urn:microsoft.com/office/officeart/2005/8/layout/default"/>
    <dgm:cxn modelId="{E84ED8DD-2B07-470D-83FA-4AEF1EBF93F7}" type="presParOf" srcId="{30A0425A-61DE-454F-BE4B-4FB7A068462C}" destId="{BA7DA526-C64B-43E0-AF55-1ADD75925A65}" srcOrd="6" destOrd="0" presId="urn:microsoft.com/office/officeart/2005/8/layout/default"/>
    <dgm:cxn modelId="{260A7BF1-61F6-41B6-A744-B4157B337724}" type="presParOf" srcId="{30A0425A-61DE-454F-BE4B-4FB7A068462C}" destId="{0D7D52C0-9AF1-4126-A7B8-92FE4E22664B}" srcOrd="7" destOrd="0" presId="urn:microsoft.com/office/officeart/2005/8/layout/default"/>
    <dgm:cxn modelId="{EADA8EBB-AC9B-4E78-A1BF-B69A0430BD77}" type="presParOf" srcId="{30A0425A-61DE-454F-BE4B-4FB7A068462C}" destId="{C0115D10-B096-49E5-AA16-40A3C98D5EC1}" srcOrd="8" destOrd="0" presId="urn:microsoft.com/office/officeart/2005/8/layout/default"/>
    <dgm:cxn modelId="{B76497E8-B774-476E-88DE-160D2CD1E632}" type="presParOf" srcId="{30A0425A-61DE-454F-BE4B-4FB7A068462C}" destId="{1C135CBF-47F5-4BB1-B3CA-070F356F12D0}" srcOrd="9" destOrd="0" presId="urn:microsoft.com/office/officeart/2005/8/layout/default"/>
    <dgm:cxn modelId="{E7FA581F-B17D-4C24-A2B3-90390CEE7CA0}" type="presParOf" srcId="{30A0425A-61DE-454F-BE4B-4FB7A068462C}" destId="{852CCC00-E0CE-466A-84C6-478A3F22D3F2}" srcOrd="1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AC12E-2952-4B74-B2FE-72B40AB6CBDB}"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n-US"/>
        </a:p>
      </dgm:t>
    </dgm:pt>
    <dgm:pt modelId="{A78EA314-08AC-47AC-A262-2E1A0164D9DB}">
      <dgm:prSet/>
      <dgm:spPr/>
      <dgm:t>
        <a:bodyPr/>
        <a:lstStyle/>
        <a:p>
          <a:pPr rtl="0"/>
          <a:r>
            <a:rPr lang="en-US" u="sng">
              <a:latin typeface="Arial" panose="020B0604020202020204" pitchFamily="34" charset="0"/>
              <a:ea typeface="Roboto" panose="02000000000000000000" pitchFamily="2" charset="0"/>
              <a:cs typeface="Arial" panose="020B0604020202020204" pitchFamily="34" charset="0"/>
            </a:rPr>
            <a:t>Baseline</a:t>
          </a:r>
        </a:p>
        <a:p>
          <a:pPr rtl="0"/>
          <a:r>
            <a:rPr lang="en-US">
              <a:latin typeface="Arial" panose="020B0604020202020204" pitchFamily="34" charset="0"/>
              <a:ea typeface="Roboto" panose="02000000000000000000" pitchFamily="2" charset="0"/>
              <a:cs typeface="Arial" panose="020B0604020202020204" pitchFamily="34" charset="0"/>
            </a:rPr>
            <a:t> Patient Demographics</a:t>
          </a:r>
        </a:p>
      </dgm:t>
    </dgm:pt>
    <dgm:pt modelId="{ACC9A22B-F4BB-4EF2-B985-DEAE9FA4621B}" type="parTrans" cxnId="{3277C741-5A3A-4DE0-9793-EBEB8A15D7AC}">
      <dgm:prSet/>
      <dgm:spPr/>
      <dgm:t>
        <a:bodyPr/>
        <a:lstStyle/>
        <a:p>
          <a:endParaRPr lang="en-US">
            <a:latin typeface="Arial" panose="020B0604020202020204" pitchFamily="34" charset="0"/>
            <a:cs typeface="Arial" panose="020B0604020202020204" pitchFamily="34" charset="0"/>
          </a:endParaRPr>
        </a:p>
      </dgm:t>
    </dgm:pt>
    <dgm:pt modelId="{8C8FD88C-F4A5-4A7B-BF2B-472A61B8BBC0}" type="sibTrans" cxnId="{3277C741-5A3A-4DE0-9793-EBEB8A15D7AC}">
      <dgm:prSet/>
      <dgm:spPr/>
      <dgm:t>
        <a:bodyPr/>
        <a:lstStyle/>
        <a:p>
          <a:endParaRPr lang="en-US">
            <a:solidFill>
              <a:srgbClr val="8B1E45"/>
            </a:solidFill>
            <a:latin typeface="Arial" panose="020B0604020202020204" pitchFamily="34" charset="0"/>
            <a:cs typeface="Arial" panose="020B0604020202020204" pitchFamily="34" charset="0"/>
          </a:endParaRPr>
        </a:p>
      </dgm:t>
    </dgm:pt>
    <dgm:pt modelId="{6C1B05CA-72C6-4C9F-85D2-5C8A34A8C58C}">
      <dgm:prSet/>
      <dgm:spPr/>
      <dgm:t>
        <a:bodyPr/>
        <a:lstStyle/>
        <a:p>
          <a:pPr rtl="0"/>
          <a:r>
            <a:rPr lang="en-US" u="sng">
              <a:latin typeface="Arial" panose="020B0604020202020204" pitchFamily="34" charset="0"/>
              <a:ea typeface="Roboto" panose="02000000000000000000" pitchFamily="2" charset="0"/>
              <a:cs typeface="Arial" panose="020B0604020202020204" pitchFamily="34" charset="0"/>
            </a:rPr>
            <a:t>HCCs</a:t>
          </a:r>
          <a:r>
            <a:rPr lang="en-US">
              <a:latin typeface="Arial" panose="020B0604020202020204" pitchFamily="34" charset="0"/>
              <a:ea typeface="Roboto" panose="02000000000000000000" pitchFamily="2" charset="0"/>
              <a:cs typeface="Arial" panose="020B0604020202020204" pitchFamily="34" charset="0"/>
            </a:rPr>
            <a:t> </a:t>
          </a:r>
        </a:p>
        <a:p>
          <a:pPr rtl="0"/>
          <a:r>
            <a:rPr lang="en-US">
              <a:latin typeface="Arial" panose="020B0604020202020204" pitchFamily="34" charset="0"/>
              <a:ea typeface="Roboto" panose="02000000000000000000" pitchFamily="2" charset="0"/>
              <a:cs typeface="Arial" panose="020B0604020202020204" pitchFamily="34" charset="0"/>
            </a:rPr>
            <a:t>Coded with Weighted Diagnoses</a:t>
          </a:r>
        </a:p>
      </dgm:t>
    </dgm:pt>
    <dgm:pt modelId="{FF62DFB0-AF88-4FF4-B5CC-F922B3B8CB9C}" type="parTrans" cxnId="{8297F292-4454-470C-B517-3076C823F03D}">
      <dgm:prSet/>
      <dgm:spPr/>
      <dgm:t>
        <a:bodyPr/>
        <a:lstStyle/>
        <a:p>
          <a:endParaRPr lang="en-US">
            <a:latin typeface="Arial" panose="020B0604020202020204" pitchFamily="34" charset="0"/>
            <a:cs typeface="Arial" panose="020B0604020202020204" pitchFamily="34" charset="0"/>
          </a:endParaRPr>
        </a:p>
      </dgm:t>
    </dgm:pt>
    <dgm:pt modelId="{0F210328-45AC-459E-B136-AD2BBC9E21F9}" type="sibTrans" cxnId="{8297F292-4454-470C-B517-3076C823F03D}">
      <dgm:prSet/>
      <dgm:spPr/>
      <dgm:t>
        <a:bodyPr/>
        <a:lstStyle/>
        <a:p>
          <a:endParaRPr lang="en-US">
            <a:latin typeface="Arial" panose="020B0604020202020204" pitchFamily="34" charset="0"/>
            <a:cs typeface="Arial" panose="020B0604020202020204" pitchFamily="34" charset="0"/>
          </a:endParaRPr>
        </a:p>
      </dgm:t>
    </dgm:pt>
    <dgm:pt modelId="{F790117A-EDFC-4246-8813-5EB569C9439C}">
      <dgm:prSet/>
      <dgm:spPr/>
      <dgm:t>
        <a:bodyPr/>
        <a:lstStyle/>
        <a:p>
          <a:pPr rtl="0"/>
          <a:r>
            <a:rPr lang="en-US" b="1" u="sng" cap="none" spc="0">
              <a:ln w="0"/>
              <a:effectLst>
                <a:outerShdw blurRad="38100" dist="19050" dir="2700000" algn="tl" rotWithShape="0">
                  <a:schemeClr val="dk1">
                    <a:alpha val="40000"/>
                  </a:schemeClr>
                </a:outerShdw>
              </a:effectLst>
              <a:latin typeface="Arial" panose="020B0604020202020204" pitchFamily="34" charset="0"/>
              <a:ea typeface="Roboto" panose="02000000000000000000" pitchFamily="2" charset="0"/>
              <a:cs typeface="Arial" panose="020B0604020202020204" pitchFamily="34" charset="0"/>
            </a:rPr>
            <a:t>PATIENT </a:t>
          </a:r>
        </a:p>
        <a:p>
          <a:pPr rtl="0"/>
          <a:r>
            <a:rPr lang="en-US" b="1" cap="none" spc="0">
              <a:ln w="0"/>
              <a:effectLst>
                <a:outerShdw blurRad="38100" dist="19050" dir="2700000" algn="tl" rotWithShape="0">
                  <a:schemeClr val="dk1">
                    <a:alpha val="40000"/>
                  </a:schemeClr>
                </a:outerShdw>
              </a:effectLst>
              <a:latin typeface="Arial" panose="020B0604020202020204" pitchFamily="34" charset="0"/>
              <a:ea typeface="Roboto" panose="02000000000000000000" pitchFamily="2" charset="0"/>
              <a:cs typeface="Arial" panose="020B0604020202020204" pitchFamily="34" charset="0"/>
            </a:rPr>
            <a:t>RISK SCORE (RAF)</a:t>
          </a:r>
        </a:p>
      </dgm:t>
    </dgm:pt>
    <dgm:pt modelId="{902DA197-C03B-4B0A-A10D-10A9E767E430}" type="parTrans" cxnId="{499F7144-F677-46B2-B293-CB72F4EB9120}">
      <dgm:prSet/>
      <dgm:spPr/>
      <dgm:t>
        <a:bodyPr/>
        <a:lstStyle/>
        <a:p>
          <a:endParaRPr lang="en-US">
            <a:latin typeface="Arial" panose="020B0604020202020204" pitchFamily="34" charset="0"/>
            <a:cs typeface="Arial" panose="020B0604020202020204" pitchFamily="34" charset="0"/>
          </a:endParaRPr>
        </a:p>
      </dgm:t>
    </dgm:pt>
    <dgm:pt modelId="{0BB2DD71-5E29-49FB-878E-92895606270C}" type="sibTrans" cxnId="{499F7144-F677-46B2-B293-CB72F4EB9120}">
      <dgm:prSet/>
      <dgm:spPr/>
      <dgm:t>
        <a:bodyPr/>
        <a:lstStyle/>
        <a:p>
          <a:endParaRPr lang="en-US">
            <a:latin typeface="Arial" panose="020B0604020202020204" pitchFamily="34" charset="0"/>
            <a:cs typeface="Arial" panose="020B0604020202020204" pitchFamily="34" charset="0"/>
          </a:endParaRPr>
        </a:p>
      </dgm:t>
    </dgm:pt>
    <dgm:pt modelId="{4A21A334-CED9-455A-B886-5A34D5DCF64D}" type="pres">
      <dgm:prSet presAssocID="{69AAC12E-2952-4B74-B2FE-72B40AB6CBDB}" presName="linearFlow" presStyleCnt="0">
        <dgm:presLayoutVars>
          <dgm:dir/>
          <dgm:resizeHandles val="exact"/>
        </dgm:presLayoutVars>
      </dgm:prSet>
      <dgm:spPr/>
    </dgm:pt>
    <dgm:pt modelId="{B1D9A45C-485B-4B9D-A6E0-2E743CE84FAD}" type="pres">
      <dgm:prSet presAssocID="{A78EA314-08AC-47AC-A262-2E1A0164D9DB}" presName="node" presStyleLbl="node1" presStyleIdx="0" presStyleCnt="3">
        <dgm:presLayoutVars>
          <dgm:bulletEnabled val="1"/>
        </dgm:presLayoutVars>
      </dgm:prSet>
      <dgm:spPr/>
    </dgm:pt>
    <dgm:pt modelId="{BC2313DE-3D31-424A-998A-942AA96CEA8F}" type="pres">
      <dgm:prSet presAssocID="{8C8FD88C-F4A5-4A7B-BF2B-472A61B8BBC0}" presName="spacerL" presStyleCnt="0"/>
      <dgm:spPr/>
    </dgm:pt>
    <dgm:pt modelId="{0BE339E0-1394-480D-A1A0-D77014C68CF1}" type="pres">
      <dgm:prSet presAssocID="{8C8FD88C-F4A5-4A7B-BF2B-472A61B8BBC0}" presName="sibTrans" presStyleLbl="sibTrans2D1" presStyleIdx="0" presStyleCnt="2"/>
      <dgm:spPr/>
    </dgm:pt>
    <dgm:pt modelId="{3CEADEE1-EBCA-4F79-8CA7-D3A4E15F5F06}" type="pres">
      <dgm:prSet presAssocID="{8C8FD88C-F4A5-4A7B-BF2B-472A61B8BBC0}" presName="spacerR" presStyleCnt="0"/>
      <dgm:spPr/>
    </dgm:pt>
    <dgm:pt modelId="{4313593F-E70D-4CC7-9285-10FD38C532A9}" type="pres">
      <dgm:prSet presAssocID="{6C1B05CA-72C6-4C9F-85D2-5C8A34A8C58C}" presName="node" presStyleLbl="node1" presStyleIdx="1" presStyleCnt="3">
        <dgm:presLayoutVars>
          <dgm:bulletEnabled val="1"/>
        </dgm:presLayoutVars>
      </dgm:prSet>
      <dgm:spPr/>
    </dgm:pt>
    <dgm:pt modelId="{54A3951B-08D6-4141-9D4A-BBE0320D0D24}" type="pres">
      <dgm:prSet presAssocID="{0F210328-45AC-459E-B136-AD2BBC9E21F9}" presName="spacerL" presStyleCnt="0"/>
      <dgm:spPr/>
    </dgm:pt>
    <dgm:pt modelId="{9A3C4E69-FF46-4C16-883E-3797F4170B63}" type="pres">
      <dgm:prSet presAssocID="{0F210328-45AC-459E-B136-AD2BBC9E21F9}" presName="sibTrans" presStyleLbl="sibTrans2D1" presStyleIdx="1" presStyleCnt="2"/>
      <dgm:spPr/>
    </dgm:pt>
    <dgm:pt modelId="{F352D544-AA3E-41B3-B66B-C370DDE56E92}" type="pres">
      <dgm:prSet presAssocID="{0F210328-45AC-459E-B136-AD2BBC9E21F9}" presName="spacerR" presStyleCnt="0"/>
      <dgm:spPr/>
    </dgm:pt>
    <dgm:pt modelId="{E4A64C72-CF46-47D5-82DB-0C725182B03A}" type="pres">
      <dgm:prSet presAssocID="{F790117A-EDFC-4246-8813-5EB569C9439C}" presName="node" presStyleLbl="node1" presStyleIdx="2" presStyleCnt="3">
        <dgm:presLayoutVars>
          <dgm:bulletEnabled val="1"/>
        </dgm:presLayoutVars>
      </dgm:prSet>
      <dgm:spPr/>
    </dgm:pt>
  </dgm:ptLst>
  <dgm:cxnLst>
    <dgm:cxn modelId="{FB3FB114-E462-4A4C-8C01-E1FE337023EC}" type="presOf" srcId="{0F210328-45AC-459E-B136-AD2BBC9E21F9}" destId="{9A3C4E69-FF46-4C16-883E-3797F4170B63}" srcOrd="0" destOrd="0" presId="urn:microsoft.com/office/officeart/2005/8/layout/equation1"/>
    <dgm:cxn modelId="{60B66E5E-304B-4A72-8251-7E1CBECFC658}" type="presOf" srcId="{69AAC12E-2952-4B74-B2FE-72B40AB6CBDB}" destId="{4A21A334-CED9-455A-B886-5A34D5DCF64D}" srcOrd="0" destOrd="0" presId="urn:microsoft.com/office/officeart/2005/8/layout/equation1"/>
    <dgm:cxn modelId="{3277C741-5A3A-4DE0-9793-EBEB8A15D7AC}" srcId="{69AAC12E-2952-4B74-B2FE-72B40AB6CBDB}" destId="{A78EA314-08AC-47AC-A262-2E1A0164D9DB}" srcOrd="0" destOrd="0" parTransId="{ACC9A22B-F4BB-4EF2-B985-DEAE9FA4621B}" sibTransId="{8C8FD88C-F4A5-4A7B-BF2B-472A61B8BBC0}"/>
    <dgm:cxn modelId="{499F7144-F677-46B2-B293-CB72F4EB9120}" srcId="{69AAC12E-2952-4B74-B2FE-72B40AB6CBDB}" destId="{F790117A-EDFC-4246-8813-5EB569C9439C}" srcOrd="2" destOrd="0" parTransId="{902DA197-C03B-4B0A-A10D-10A9E767E430}" sibTransId="{0BB2DD71-5E29-49FB-878E-92895606270C}"/>
    <dgm:cxn modelId="{22B16865-012B-419E-A762-3FB24DF2FE30}" type="presOf" srcId="{A78EA314-08AC-47AC-A262-2E1A0164D9DB}" destId="{B1D9A45C-485B-4B9D-A6E0-2E743CE84FAD}" srcOrd="0" destOrd="0" presId="urn:microsoft.com/office/officeart/2005/8/layout/equation1"/>
    <dgm:cxn modelId="{AA86E78E-8A9E-4A2B-A1F0-088F2711E9D8}" type="presOf" srcId="{6C1B05CA-72C6-4C9F-85D2-5C8A34A8C58C}" destId="{4313593F-E70D-4CC7-9285-10FD38C532A9}" srcOrd="0" destOrd="0" presId="urn:microsoft.com/office/officeart/2005/8/layout/equation1"/>
    <dgm:cxn modelId="{8297F292-4454-470C-B517-3076C823F03D}" srcId="{69AAC12E-2952-4B74-B2FE-72B40AB6CBDB}" destId="{6C1B05CA-72C6-4C9F-85D2-5C8A34A8C58C}" srcOrd="1" destOrd="0" parTransId="{FF62DFB0-AF88-4FF4-B5CC-F922B3B8CB9C}" sibTransId="{0F210328-45AC-459E-B136-AD2BBC9E21F9}"/>
    <dgm:cxn modelId="{323E63AC-5229-4E08-9F9A-D59CDB509077}" type="presOf" srcId="{8C8FD88C-F4A5-4A7B-BF2B-472A61B8BBC0}" destId="{0BE339E0-1394-480D-A1A0-D77014C68CF1}" srcOrd="0" destOrd="0" presId="urn:microsoft.com/office/officeart/2005/8/layout/equation1"/>
    <dgm:cxn modelId="{1CC4CBD1-CD64-4A98-A13A-59C48D60CD3E}" type="presOf" srcId="{F790117A-EDFC-4246-8813-5EB569C9439C}" destId="{E4A64C72-CF46-47D5-82DB-0C725182B03A}" srcOrd="0" destOrd="0" presId="urn:microsoft.com/office/officeart/2005/8/layout/equation1"/>
    <dgm:cxn modelId="{ED34680C-4F55-4EAF-B37F-381767B7D7DF}" type="presParOf" srcId="{4A21A334-CED9-455A-B886-5A34D5DCF64D}" destId="{B1D9A45C-485B-4B9D-A6E0-2E743CE84FAD}" srcOrd="0" destOrd="0" presId="urn:microsoft.com/office/officeart/2005/8/layout/equation1"/>
    <dgm:cxn modelId="{80223DBC-5F94-4A8C-ABA2-87D1F4D1FE21}" type="presParOf" srcId="{4A21A334-CED9-455A-B886-5A34D5DCF64D}" destId="{BC2313DE-3D31-424A-998A-942AA96CEA8F}" srcOrd="1" destOrd="0" presId="urn:microsoft.com/office/officeart/2005/8/layout/equation1"/>
    <dgm:cxn modelId="{54C8B9D2-A76D-407F-9682-0AC5EF71FFB1}" type="presParOf" srcId="{4A21A334-CED9-455A-B886-5A34D5DCF64D}" destId="{0BE339E0-1394-480D-A1A0-D77014C68CF1}" srcOrd="2" destOrd="0" presId="urn:microsoft.com/office/officeart/2005/8/layout/equation1"/>
    <dgm:cxn modelId="{4D362968-AF14-4FE0-96B9-44CC113CD3B8}" type="presParOf" srcId="{4A21A334-CED9-455A-B886-5A34D5DCF64D}" destId="{3CEADEE1-EBCA-4F79-8CA7-D3A4E15F5F06}" srcOrd="3" destOrd="0" presId="urn:microsoft.com/office/officeart/2005/8/layout/equation1"/>
    <dgm:cxn modelId="{5D34F9F6-7A99-4958-8E3A-7E7FDC2015B5}" type="presParOf" srcId="{4A21A334-CED9-455A-B886-5A34D5DCF64D}" destId="{4313593F-E70D-4CC7-9285-10FD38C532A9}" srcOrd="4" destOrd="0" presId="urn:microsoft.com/office/officeart/2005/8/layout/equation1"/>
    <dgm:cxn modelId="{BDC54037-606B-4769-98DD-A4C40AAF3F7A}" type="presParOf" srcId="{4A21A334-CED9-455A-B886-5A34D5DCF64D}" destId="{54A3951B-08D6-4141-9D4A-BBE0320D0D24}" srcOrd="5" destOrd="0" presId="urn:microsoft.com/office/officeart/2005/8/layout/equation1"/>
    <dgm:cxn modelId="{0A236D6D-E3CB-4E45-B664-6ED26F572648}" type="presParOf" srcId="{4A21A334-CED9-455A-B886-5A34D5DCF64D}" destId="{9A3C4E69-FF46-4C16-883E-3797F4170B63}" srcOrd="6" destOrd="0" presId="urn:microsoft.com/office/officeart/2005/8/layout/equation1"/>
    <dgm:cxn modelId="{2B9A4ACA-289C-4CE7-8562-272E7C01E089}" type="presParOf" srcId="{4A21A334-CED9-455A-B886-5A34D5DCF64D}" destId="{F352D544-AA3E-41B3-B66B-C370DDE56E92}" srcOrd="7" destOrd="0" presId="urn:microsoft.com/office/officeart/2005/8/layout/equation1"/>
    <dgm:cxn modelId="{4E125698-66E2-4B4C-B341-6954503E44A2}" type="presParOf" srcId="{4A21A334-CED9-455A-B886-5A34D5DCF64D}" destId="{E4A64C72-CF46-47D5-82DB-0C725182B03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29871-94AB-49F4-AB01-90B4006ADEF6}"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DAE8242-20D8-4CA1-9BA1-F965F15B1A44}">
      <dgm:prSet/>
      <dgm:spPr/>
      <dgm:t>
        <a:bodyPr/>
        <a:lstStyle/>
        <a:p>
          <a:r>
            <a:rPr lang="en-US"/>
            <a:t>The risk score is reset by CMS on January 1st of every calendar year</a:t>
          </a:r>
        </a:p>
      </dgm:t>
    </dgm:pt>
    <dgm:pt modelId="{D0832E61-B32D-461D-B399-B90B23E66EFA}" type="parTrans" cxnId="{C68D520C-E254-4AE2-BD48-DC1963581593}">
      <dgm:prSet/>
      <dgm:spPr/>
      <dgm:t>
        <a:bodyPr/>
        <a:lstStyle/>
        <a:p>
          <a:endParaRPr lang="en-US"/>
        </a:p>
      </dgm:t>
    </dgm:pt>
    <dgm:pt modelId="{E3A65AFD-3409-400C-842A-D20945381315}" type="sibTrans" cxnId="{C68D520C-E254-4AE2-BD48-DC1963581593}">
      <dgm:prSet/>
      <dgm:spPr/>
      <dgm:t>
        <a:bodyPr/>
        <a:lstStyle/>
        <a:p>
          <a:endParaRPr lang="en-US"/>
        </a:p>
      </dgm:t>
    </dgm:pt>
    <dgm:pt modelId="{8F5BCD35-AF5C-48F0-BE64-0B300760A4D2}">
      <dgm:prSet/>
      <dgm:spPr/>
      <dgm:t>
        <a:bodyPr/>
        <a:lstStyle/>
        <a:p>
          <a:r>
            <a:rPr lang="en-US"/>
            <a:t>Important to make sure we are capturing the accurate condition of the patient now, so we are reimbursed appropriately in the future</a:t>
          </a:r>
        </a:p>
      </dgm:t>
    </dgm:pt>
    <dgm:pt modelId="{C842B668-0E8D-4839-843D-926BB08CF6E2}" type="parTrans" cxnId="{79533569-41A6-4C0C-BD57-E62E55F9E5F5}">
      <dgm:prSet/>
      <dgm:spPr/>
      <dgm:t>
        <a:bodyPr/>
        <a:lstStyle/>
        <a:p>
          <a:endParaRPr lang="en-US"/>
        </a:p>
      </dgm:t>
    </dgm:pt>
    <dgm:pt modelId="{1ADD63A4-BC9E-4D9F-BAA6-8679393630F0}" type="sibTrans" cxnId="{79533569-41A6-4C0C-BD57-E62E55F9E5F5}">
      <dgm:prSet/>
      <dgm:spPr/>
      <dgm:t>
        <a:bodyPr/>
        <a:lstStyle/>
        <a:p>
          <a:endParaRPr lang="en-US"/>
        </a:p>
      </dgm:t>
    </dgm:pt>
    <dgm:pt modelId="{D006E842-EBAB-4656-90D2-E50C45931242}">
      <dgm:prSet/>
      <dgm:spPr/>
      <dgm:t>
        <a:bodyPr/>
        <a:lstStyle/>
        <a:p>
          <a:r>
            <a:rPr lang="en-US"/>
            <a:t>Specificity of diagnosis is critical to accurately representation of risk score</a:t>
          </a:r>
        </a:p>
      </dgm:t>
    </dgm:pt>
    <dgm:pt modelId="{2E8AAC69-4D38-47A5-8978-17D20A0F45C9}" type="parTrans" cxnId="{812EBD23-AB1F-41E4-B1F6-C0DC171DACD4}">
      <dgm:prSet/>
      <dgm:spPr/>
      <dgm:t>
        <a:bodyPr/>
        <a:lstStyle/>
        <a:p>
          <a:endParaRPr lang="en-US"/>
        </a:p>
      </dgm:t>
    </dgm:pt>
    <dgm:pt modelId="{137E5A42-3FF9-4D54-9A1A-E04328476BAA}" type="sibTrans" cxnId="{812EBD23-AB1F-41E4-B1F6-C0DC171DACD4}">
      <dgm:prSet/>
      <dgm:spPr/>
      <dgm:t>
        <a:bodyPr/>
        <a:lstStyle/>
        <a:p>
          <a:endParaRPr lang="en-US"/>
        </a:p>
      </dgm:t>
    </dgm:pt>
    <dgm:pt modelId="{00D60974-C859-445D-91D4-DFF4EA724D20}">
      <dgm:prSet/>
      <dgm:spPr/>
      <dgm:t>
        <a:bodyPr/>
        <a:lstStyle/>
        <a:p>
          <a:r>
            <a:rPr lang="en-US"/>
            <a:t>“Unspecified” ICD10 codes don’t reflect clinical detail</a:t>
          </a:r>
        </a:p>
      </dgm:t>
    </dgm:pt>
    <dgm:pt modelId="{E30E0EEB-A06B-4F91-85E8-FF9511254941}" type="parTrans" cxnId="{05AEA075-6BE0-46E4-9DF1-703B05155922}">
      <dgm:prSet/>
      <dgm:spPr/>
      <dgm:t>
        <a:bodyPr/>
        <a:lstStyle/>
        <a:p>
          <a:endParaRPr lang="en-US"/>
        </a:p>
      </dgm:t>
    </dgm:pt>
    <dgm:pt modelId="{59A87B7C-DA72-4EBA-B656-525AA2AE02EE}" type="sibTrans" cxnId="{05AEA075-6BE0-46E4-9DF1-703B05155922}">
      <dgm:prSet/>
      <dgm:spPr/>
      <dgm:t>
        <a:bodyPr/>
        <a:lstStyle/>
        <a:p>
          <a:endParaRPr lang="en-US"/>
        </a:p>
      </dgm:t>
    </dgm:pt>
    <dgm:pt modelId="{37CE678B-CF5D-4CA3-843C-A652ECC7246E}">
      <dgm:prSet/>
      <dgm:spPr/>
      <dgm:t>
        <a:bodyPr/>
        <a:lstStyle/>
        <a:p>
          <a:r>
            <a:rPr lang="en-US"/>
            <a:t>“History of” codes do not add risk adjustment value.</a:t>
          </a:r>
        </a:p>
      </dgm:t>
    </dgm:pt>
    <dgm:pt modelId="{883AD11E-6C1E-41EB-A641-BB194024B7FD}" type="parTrans" cxnId="{89EF60DF-FF93-4BC0-8339-ACDB0CDADBEF}">
      <dgm:prSet/>
      <dgm:spPr/>
      <dgm:t>
        <a:bodyPr/>
        <a:lstStyle/>
        <a:p>
          <a:endParaRPr lang="en-US"/>
        </a:p>
      </dgm:t>
    </dgm:pt>
    <dgm:pt modelId="{44B3A52E-EA42-48C2-ACC9-F389C30A9344}" type="sibTrans" cxnId="{89EF60DF-FF93-4BC0-8339-ACDB0CDADBEF}">
      <dgm:prSet/>
      <dgm:spPr/>
      <dgm:t>
        <a:bodyPr/>
        <a:lstStyle/>
        <a:p>
          <a:endParaRPr lang="en-US"/>
        </a:p>
      </dgm:t>
    </dgm:pt>
    <dgm:pt modelId="{CD6230A7-A194-4C75-B59A-19803C91C058}">
      <dgm:prSet/>
      <dgm:spPr/>
      <dgm:t>
        <a:bodyPr/>
        <a:lstStyle/>
        <a:p>
          <a:r>
            <a:rPr lang="en-US"/>
            <a:t>If a patient is experiencing symptoms, is undergoing treatment, or requires monitoring, the diagnosis should be coded as an active condition.</a:t>
          </a:r>
        </a:p>
      </dgm:t>
    </dgm:pt>
    <dgm:pt modelId="{5676B673-98E9-4991-B02C-0A926D8476DA}" type="parTrans" cxnId="{2B649A34-DBDE-4920-8338-7FF6BEB2BA3F}">
      <dgm:prSet/>
      <dgm:spPr/>
      <dgm:t>
        <a:bodyPr/>
        <a:lstStyle/>
        <a:p>
          <a:endParaRPr lang="en-US"/>
        </a:p>
      </dgm:t>
    </dgm:pt>
    <dgm:pt modelId="{790DD9B3-6BBF-408B-ACE2-E2FDBDF1A220}" type="sibTrans" cxnId="{2B649A34-DBDE-4920-8338-7FF6BEB2BA3F}">
      <dgm:prSet/>
      <dgm:spPr/>
      <dgm:t>
        <a:bodyPr/>
        <a:lstStyle/>
        <a:p>
          <a:endParaRPr lang="en-US"/>
        </a:p>
      </dgm:t>
    </dgm:pt>
    <dgm:pt modelId="{E844F076-67D6-4206-AC07-CD8FC15923D3}">
      <dgm:prSet/>
      <dgm:spPr/>
      <dgm:t>
        <a:bodyPr/>
        <a:lstStyle/>
        <a:p>
          <a:r>
            <a:rPr lang="en-US"/>
            <a:t>Serious chronic conditions often merit evaluation multiple times throughout the year.  </a:t>
          </a:r>
        </a:p>
      </dgm:t>
    </dgm:pt>
    <dgm:pt modelId="{10CE8F64-A21F-4D08-A28B-A80F2CD5F035}" type="parTrans" cxnId="{EAA299F6-D39D-487E-9FBE-954023F623FF}">
      <dgm:prSet/>
      <dgm:spPr/>
      <dgm:t>
        <a:bodyPr/>
        <a:lstStyle/>
        <a:p>
          <a:endParaRPr lang="en-US"/>
        </a:p>
      </dgm:t>
    </dgm:pt>
    <dgm:pt modelId="{70CC0462-493A-4880-9BAD-D316835FCA9F}" type="sibTrans" cxnId="{EAA299F6-D39D-487E-9FBE-954023F623FF}">
      <dgm:prSet/>
      <dgm:spPr/>
      <dgm:t>
        <a:bodyPr/>
        <a:lstStyle/>
        <a:p>
          <a:endParaRPr lang="en-US"/>
        </a:p>
      </dgm:t>
    </dgm:pt>
    <dgm:pt modelId="{0C3C392C-EB76-4C32-9A69-2F6D3764A96C}">
      <dgm:prSet/>
      <dgm:spPr/>
      <dgm:t>
        <a:bodyPr/>
        <a:lstStyle/>
        <a:p>
          <a:r>
            <a:rPr lang="en-US"/>
            <a:t>Your diagnoses in the current year reflect the patient’s risk score in the next year</a:t>
          </a:r>
        </a:p>
      </dgm:t>
    </dgm:pt>
    <dgm:pt modelId="{C6737A6B-DAFA-4476-8FEE-3C413E313657}" type="parTrans" cxnId="{82C31C50-6FD1-4532-BC81-854DB4A2DFDE}">
      <dgm:prSet/>
      <dgm:spPr/>
      <dgm:t>
        <a:bodyPr/>
        <a:lstStyle/>
        <a:p>
          <a:endParaRPr lang="en-US"/>
        </a:p>
      </dgm:t>
    </dgm:pt>
    <dgm:pt modelId="{69C3E61D-8B14-48EE-BCB7-B59DB7B9AB5B}" type="sibTrans" cxnId="{82C31C50-6FD1-4532-BC81-854DB4A2DFDE}">
      <dgm:prSet/>
      <dgm:spPr/>
      <dgm:t>
        <a:bodyPr/>
        <a:lstStyle/>
        <a:p>
          <a:endParaRPr lang="en-US"/>
        </a:p>
      </dgm:t>
    </dgm:pt>
    <dgm:pt modelId="{A643B6B3-2C1A-43A4-B2C6-DF006CF30EE8}" type="pres">
      <dgm:prSet presAssocID="{BFD29871-94AB-49F4-AB01-90B4006ADEF6}" presName="Name0" presStyleCnt="0">
        <dgm:presLayoutVars>
          <dgm:dir/>
          <dgm:animLvl val="lvl"/>
          <dgm:resizeHandles val="exact"/>
        </dgm:presLayoutVars>
      </dgm:prSet>
      <dgm:spPr/>
    </dgm:pt>
    <dgm:pt modelId="{B22F8115-2329-4FC3-9172-07CD402247E4}" type="pres">
      <dgm:prSet presAssocID="{ADAE8242-20D8-4CA1-9BA1-F965F15B1A44}" presName="linNode" presStyleCnt="0"/>
      <dgm:spPr/>
    </dgm:pt>
    <dgm:pt modelId="{08394697-822A-4DE7-8CB1-2A2FFE3E10AD}" type="pres">
      <dgm:prSet presAssocID="{ADAE8242-20D8-4CA1-9BA1-F965F15B1A44}" presName="parentText" presStyleLbl="node1" presStyleIdx="0" presStyleCnt="4">
        <dgm:presLayoutVars>
          <dgm:chMax val="1"/>
          <dgm:bulletEnabled val="1"/>
        </dgm:presLayoutVars>
      </dgm:prSet>
      <dgm:spPr/>
    </dgm:pt>
    <dgm:pt modelId="{21609B5D-65FF-4EEC-86C6-3E04785F7FDB}" type="pres">
      <dgm:prSet presAssocID="{ADAE8242-20D8-4CA1-9BA1-F965F15B1A44}" presName="descendantText" presStyleLbl="alignAccFollowNode1" presStyleIdx="0" presStyleCnt="4">
        <dgm:presLayoutVars>
          <dgm:bulletEnabled val="1"/>
        </dgm:presLayoutVars>
      </dgm:prSet>
      <dgm:spPr/>
    </dgm:pt>
    <dgm:pt modelId="{BC0F16F2-1440-49EB-8E85-17695E49870B}" type="pres">
      <dgm:prSet presAssocID="{E3A65AFD-3409-400C-842A-D20945381315}" presName="sp" presStyleCnt="0"/>
      <dgm:spPr/>
    </dgm:pt>
    <dgm:pt modelId="{D9C1B85E-682B-4D52-A03B-A7589F64DF2F}" type="pres">
      <dgm:prSet presAssocID="{0C3C392C-EB76-4C32-9A69-2F6D3764A96C}" presName="linNode" presStyleCnt="0"/>
      <dgm:spPr/>
    </dgm:pt>
    <dgm:pt modelId="{120BF459-8DBC-4A66-80A5-B38BA1991F2A}" type="pres">
      <dgm:prSet presAssocID="{0C3C392C-EB76-4C32-9A69-2F6D3764A96C}" presName="parentText" presStyleLbl="node1" presStyleIdx="1" presStyleCnt="4">
        <dgm:presLayoutVars>
          <dgm:chMax val="1"/>
          <dgm:bulletEnabled val="1"/>
        </dgm:presLayoutVars>
      </dgm:prSet>
      <dgm:spPr/>
    </dgm:pt>
    <dgm:pt modelId="{E9CFE40F-D44C-445F-A752-836F29E11EF7}" type="pres">
      <dgm:prSet presAssocID="{0C3C392C-EB76-4C32-9A69-2F6D3764A96C}" presName="descendantText" presStyleLbl="alignAccFollowNode1" presStyleIdx="1" presStyleCnt="4">
        <dgm:presLayoutVars>
          <dgm:bulletEnabled val="1"/>
        </dgm:presLayoutVars>
      </dgm:prSet>
      <dgm:spPr/>
    </dgm:pt>
    <dgm:pt modelId="{86CC01DF-9E8E-40BE-9E50-AF5195136083}" type="pres">
      <dgm:prSet presAssocID="{69C3E61D-8B14-48EE-BCB7-B59DB7B9AB5B}" presName="sp" presStyleCnt="0"/>
      <dgm:spPr/>
    </dgm:pt>
    <dgm:pt modelId="{700EB7EC-3CBC-4408-BA40-CFFEBB3660AB}" type="pres">
      <dgm:prSet presAssocID="{D006E842-EBAB-4656-90D2-E50C45931242}" presName="linNode" presStyleCnt="0"/>
      <dgm:spPr/>
    </dgm:pt>
    <dgm:pt modelId="{9C089948-6CB3-4075-A1F9-119599BAECEA}" type="pres">
      <dgm:prSet presAssocID="{D006E842-EBAB-4656-90D2-E50C45931242}" presName="parentText" presStyleLbl="node1" presStyleIdx="2" presStyleCnt="4">
        <dgm:presLayoutVars>
          <dgm:chMax val="1"/>
          <dgm:bulletEnabled val="1"/>
        </dgm:presLayoutVars>
      </dgm:prSet>
      <dgm:spPr/>
    </dgm:pt>
    <dgm:pt modelId="{0FD5D1B0-A1C8-478F-B047-BE67120C4972}" type="pres">
      <dgm:prSet presAssocID="{D006E842-EBAB-4656-90D2-E50C45931242}" presName="descendantText" presStyleLbl="alignAccFollowNode1" presStyleIdx="2" presStyleCnt="4">
        <dgm:presLayoutVars>
          <dgm:bulletEnabled val="1"/>
        </dgm:presLayoutVars>
      </dgm:prSet>
      <dgm:spPr/>
    </dgm:pt>
    <dgm:pt modelId="{040F3C91-CB9C-4FAE-86DA-E93A95C6793D}" type="pres">
      <dgm:prSet presAssocID="{137E5A42-3FF9-4D54-9A1A-E04328476BAA}" presName="sp" presStyleCnt="0"/>
      <dgm:spPr/>
    </dgm:pt>
    <dgm:pt modelId="{DFCCA978-C6B7-44D5-A283-47C47A17291D}" type="pres">
      <dgm:prSet presAssocID="{37CE678B-CF5D-4CA3-843C-A652ECC7246E}" presName="linNode" presStyleCnt="0"/>
      <dgm:spPr/>
    </dgm:pt>
    <dgm:pt modelId="{90C6E422-D321-41C0-ABFF-A719FFE89BFC}" type="pres">
      <dgm:prSet presAssocID="{37CE678B-CF5D-4CA3-843C-A652ECC7246E}" presName="parentText" presStyleLbl="node1" presStyleIdx="3" presStyleCnt="4">
        <dgm:presLayoutVars>
          <dgm:chMax val="1"/>
          <dgm:bulletEnabled val="1"/>
        </dgm:presLayoutVars>
      </dgm:prSet>
      <dgm:spPr/>
    </dgm:pt>
    <dgm:pt modelId="{AEB80CFC-7EC1-4429-862C-57C9D1452BF7}" type="pres">
      <dgm:prSet presAssocID="{37CE678B-CF5D-4CA3-843C-A652ECC7246E}" presName="descendantText" presStyleLbl="alignAccFollowNode1" presStyleIdx="3" presStyleCnt="4">
        <dgm:presLayoutVars>
          <dgm:bulletEnabled val="1"/>
        </dgm:presLayoutVars>
      </dgm:prSet>
      <dgm:spPr/>
    </dgm:pt>
  </dgm:ptLst>
  <dgm:cxnLst>
    <dgm:cxn modelId="{C68D520C-E254-4AE2-BD48-DC1963581593}" srcId="{BFD29871-94AB-49F4-AB01-90B4006ADEF6}" destId="{ADAE8242-20D8-4CA1-9BA1-F965F15B1A44}" srcOrd="0" destOrd="0" parTransId="{D0832E61-B32D-461D-B399-B90B23E66EFA}" sibTransId="{E3A65AFD-3409-400C-842A-D20945381315}"/>
    <dgm:cxn modelId="{4A4B890F-4127-411B-8F38-5A28625C4F6B}" type="presOf" srcId="{D006E842-EBAB-4656-90D2-E50C45931242}" destId="{9C089948-6CB3-4075-A1F9-119599BAECEA}" srcOrd="0" destOrd="0" presId="urn:microsoft.com/office/officeart/2005/8/layout/vList5"/>
    <dgm:cxn modelId="{EEDEA61C-593D-4ECD-AF4A-92D0923A9CA1}" type="presOf" srcId="{00D60974-C859-445D-91D4-DFF4EA724D20}" destId="{0FD5D1B0-A1C8-478F-B047-BE67120C4972}" srcOrd="0" destOrd="0" presId="urn:microsoft.com/office/officeart/2005/8/layout/vList5"/>
    <dgm:cxn modelId="{812EBD23-AB1F-41E4-B1F6-C0DC171DACD4}" srcId="{BFD29871-94AB-49F4-AB01-90B4006ADEF6}" destId="{D006E842-EBAB-4656-90D2-E50C45931242}" srcOrd="2" destOrd="0" parTransId="{2E8AAC69-4D38-47A5-8978-17D20A0F45C9}" sibTransId="{137E5A42-3FF9-4D54-9A1A-E04328476BAA}"/>
    <dgm:cxn modelId="{2B649A34-DBDE-4920-8338-7FF6BEB2BA3F}" srcId="{37CE678B-CF5D-4CA3-843C-A652ECC7246E}" destId="{CD6230A7-A194-4C75-B59A-19803C91C058}" srcOrd="0" destOrd="0" parTransId="{5676B673-98E9-4991-B02C-0A926D8476DA}" sibTransId="{790DD9B3-6BBF-408B-ACE2-E2FDBDF1A220}"/>
    <dgm:cxn modelId="{B91EB136-F180-4FD6-AFC7-76BF038511CF}" type="presOf" srcId="{BFD29871-94AB-49F4-AB01-90B4006ADEF6}" destId="{A643B6B3-2C1A-43A4-B2C6-DF006CF30EE8}" srcOrd="0" destOrd="0" presId="urn:microsoft.com/office/officeart/2005/8/layout/vList5"/>
    <dgm:cxn modelId="{DD1CEE3A-D689-453C-AE18-F01481976D93}" type="presOf" srcId="{ADAE8242-20D8-4CA1-9BA1-F965F15B1A44}" destId="{08394697-822A-4DE7-8CB1-2A2FFE3E10AD}" srcOrd="0" destOrd="0" presId="urn:microsoft.com/office/officeart/2005/8/layout/vList5"/>
    <dgm:cxn modelId="{79533569-41A6-4C0C-BD57-E62E55F9E5F5}" srcId="{0C3C392C-EB76-4C32-9A69-2F6D3764A96C}" destId="{8F5BCD35-AF5C-48F0-BE64-0B300760A4D2}" srcOrd="0" destOrd="0" parTransId="{C842B668-0E8D-4839-843D-926BB08CF6E2}" sibTransId="{1ADD63A4-BC9E-4D9F-BAA6-8679393630F0}"/>
    <dgm:cxn modelId="{82C31C50-6FD1-4532-BC81-854DB4A2DFDE}" srcId="{BFD29871-94AB-49F4-AB01-90B4006ADEF6}" destId="{0C3C392C-EB76-4C32-9A69-2F6D3764A96C}" srcOrd="1" destOrd="0" parTransId="{C6737A6B-DAFA-4476-8FEE-3C413E313657}" sibTransId="{69C3E61D-8B14-48EE-BCB7-B59DB7B9AB5B}"/>
    <dgm:cxn modelId="{05AEA075-6BE0-46E4-9DF1-703B05155922}" srcId="{D006E842-EBAB-4656-90D2-E50C45931242}" destId="{00D60974-C859-445D-91D4-DFF4EA724D20}" srcOrd="0" destOrd="0" parTransId="{E30E0EEB-A06B-4F91-85E8-FF9511254941}" sibTransId="{59A87B7C-DA72-4EBA-B656-525AA2AE02EE}"/>
    <dgm:cxn modelId="{AB731884-D09A-4EFC-BD50-6B9EA918C9A3}" type="presOf" srcId="{8F5BCD35-AF5C-48F0-BE64-0B300760A4D2}" destId="{E9CFE40F-D44C-445F-A752-836F29E11EF7}" srcOrd="0" destOrd="0" presId="urn:microsoft.com/office/officeart/2005/8/layout/vList5"/>
    <dgm:cxn modelId="{BD060698-B272-481F-B0FC-7731DA8AC45D}" type="presOf" srcId="{37CE678B-CF5D-4CA3-843C-A652ECC7246E}" destId="{90C6E422-D321-41C0-ABFF-A719FFE89BFC}" srcOrd="0" destOrd="0" presId="urn:microsoft.com/office/officeart/2005/8/layout/vList5"/>
    <dgm:cxn modelId="{6CC358BB-BF57-4F79-A4EA-2AF43D4D0AEB}" type="presOf" srcId="{E844F076-67D6-4206-AC07-CD8FC15923D3}" destId="{21609B5D-65FF-4EEC-86C6-3E04785F7FDB}" srcOrd="0" destOrd="0" presId="urn:microsoft.com/office/officeart/2005/8/layout/vList5"/>
    <dgm:cxn modelId="{4F62C1DE-18CE-49BD-B195-0C5A2861A7E1}" type="presOf" srcId="{CD6230A7-A194-4C75-B59A-19803C91C058}" destId="{AEB80CFC-7EC1-4429-862C-57C9D1452BF7}" srcOrd="0" destOrd="0" presId="urn:microsoft.com/office/officeart/2005/8/layout/vList5"/>
    <dgm:cxn modelId="{89EF60DF-FF93-4BC0-8339-ACDB0CDADBEF}" srcId="{BFD29871-94AB-49F4-AB01-90B4006ADEF6}" destId="{37CE678B-CF5D-4CA3-843C-A652ECC7246E}" srcOrd="3" destOrd="0" parTransId="{883AD11E-6C1E-41EB-A641-BB194024B7FD}" sibTransId="{44B3A52E-EA42-48C2-ACC9-F389C30A9344}"/>
    <dgm:cxn modelId="{E00D18EF-781B-40E6-AE5A-806CE4F436DA}" type="presOf" srcId="{0C3C392C-EB76-4C32-9A69-2F6D3764A96C}" destId="{120BF459-8DBC-4A66-80A5-B38BA1991F2A}" srcOrd="0" destOrd="0" presId="urn:microsoft.com/office/officeart/2005/8/layout/vList5"/>
    <dgm:cxn modelId="{EAA299F6-D39D-487E-9FBE-954023F623FF}" srcId="{ADAE8242-20D8-4CA1-9BA1-F965F15B1A44}" destId="{E844F076-67D6-4206-AC07-CD8FC15923D3}" srcOrd="0" destOrd="0" parTransId="{10CE8F64-A21F-4D08-A28B-A80F2CD5F035}" sibTransId="{70CC0462-493A-4880-9BAD-D316835FCA9F}"/>
    <dgm:cxn modelId="{4E635B44-764E-42B9-9C1C-D310B98DA779}" type="presParOf" srcId="{A643B6B3-2C1A-43A4-B2C6-DF006CF30EE8}" destId="{B22F8115-2329-4FC3-9172-07CD402247E4}" srcOrd="0" destOrd="0" presId="urn:microsoft.com/office/officeart/2005/8/layout/vList5"/>
    <dgm:cxn modelId="{C62ADBF0-0543-4AEC-8677-3A2473B6A7B6}" type="presParOf" srcId="{B22F8115-2329-4FC3-9172-07CD402247E4}" destId="{08394697-822A-4DE7-8CB1-2A2FFE3E10AD}" srcOrd="0" destOrd="0" presId="urn:microsoft.com/office/officeart/2005/8/layout/vList5"/>
    <dgm:cxn modelId="{C1BACC5D-38D7-4964-A6BC-F47023261A60}" type="presParOf" srcId="{B22F8115-2329-4FC3-9172-07CD402247E4}" destId="{21609B5D-65FF-4EEC-86C6-3E04785F7FDB}" srcOrd="1" destOrd="0" presId="urn:microsoft.com/office/officeart/2005/8/layout/vList5"/>
    <dgm:cxn modelId="{FBD94074-CE88-4247-BD64-2FFD5E0BDCC8}" type="presParOf" srcId="{A643B6B3-2C1A-43A4-B2C6-DF006CF30EE8}" destId="{BC0F16F2-1440-49EB-8E85-17695E49870B}" srcOrd="1" destOrd="0" presId="urn:microsoft.com/office/officeart/2005/8/layout/vList5"/>
    <dgm:cxn modelId="{AD3572D1-6BA7-4C5B-990C-D5FC54618532}" type="presParOf" srcId="{A643B6B3-2C1A-43A4-B2C6-DF006CF30EE8}" destId="{D9C1B85E-682B-4D52-A03B-A7589F64DF2F}" srcOrd="2" destOrd="0" presId="urn:microsoft.com/office/officeart/2005/8/layout/vList5"/>
    <dgm:cxn modelId="{DE451389-CFB5-4F7D-8A22-BE77B5DBFFEC}" type="presParOf" srcId="{D9C1B85E-682B-4D52-A03B-A7589F64DF2F}" destId="{120BF459-8DBC-4A66-80A5-B38BA1991F2A}" srcOrd="0" destOrd="0" presId="urn:microsoft.com/office/officeart/2005/8/layout/vList5"/>
    <dgm:cxn modelId="{681284A6-A7FE-4A0C-B0AE-F884526B39A1}" type="presParOf" srcId="{D9C1B85E-682B-4D52-A03B-A7589F64DF2F}" destId="{E9CFE40F-D44C-445F-A752-836F29E11EF7}" srcOrd="1" destOrd="0" presId="urn:microsoft.com/office/officeart/2005/8/layout/vList5"/>
    <dgm:cxn modelId="{F27E9248-E83D-4EEF-B895-1E7F10809C63}" type="presParOf" srcId="{A643B6B3-2C1A-43A4-B2C6-DF006CF30EE8}" destId="{86CC01DF-9E8E-40BE-9E50-AF5195136083}" srcOrd="3" destOrd="0" presId="urn:microsoft.com/office/officeart/2005/8/layout/vList5"/>
    <dgm:cxn modelId="{9D777CA6-D39F-4605-B683-0FD3E2BA581F}" type="presParOf" srcId="{A643B6B3-2C1A-43A4-B2C6-DF006CF30EE8}" destId="{700EB7EC-3CBC-4408-BA40-CFFEBB3660AB}" srcOrd="4" destOrd="0" presId="urn:microsoft.com/office/officeart/2005/8/layout/vList5"/>
    <dgm:cxn modelId="{C6460842-3646-4C1C-9F27-E99F80C01BBF}" type="presParOf" srcId="{700EB7EC-3CBC-4408-BA40-CFFEBB3660AB}" destId="{9C089948-6CB3-4075-A1F9-119599BAECEA}" srcOrd="0" destOrd="0" presId="urn:microsoft.com/office/officeart/2005/8/layout/vList5"/>
    <dgm:cxn modelId="{40B761C5-9848-49AA-A679-C723568F69B7}" type="presParOf" srcId="{700EB7EC-3CBC-4408-BA40-CFFEBB3660AB}" destId="{0FD5D1B0-A1C8-478F-B047-BE67120C4972}" srcOrd="1" destOrd="0" presId="urn:microsoft.com/office/officeart/2005/8/layout/vList5"/>
    <dgm:cxn modelId="{B8C0D956-B80C-4856-9D29-E31CE4EF1F69}" type="presParOf" srcId="{A643B6B3-2C1A-43A4-B2C6-DF006CF30EE8}" destId="{040F3C91-CB9C-4FAE-86DA-E93A95C6793D}" srcOrd="5" destOrd="0" presId="urn:microsoft.com/office/officeart/2005/8/layout/vList5"/>
    <dgm:cxn modelId="{81023F39-04C8-49C0-A3E8-FABAFD6C3E92}" type="presParOf" srcId="{A643B6B3-2C1A-43A4-B2C6-DF006CF30EE8}" destId="{DFCCA978-C6B7-44D5-A283-47C47A17291D}" srcOrd="6" destOrd="0" presId="urn:microsoft.com/office/officeart/2005/8/layout/vList5"/>
    <dgm:cxn modelId="{B3EF9016-402D-4037-87AF-EA2B48C209A0}" type="presParOf" srcId="{DFCCA978-C6B7-44D5-A283-47C47A17291D}" destId="{90C6E422-D321-41C0-ABFF-A719FFE89BFC}" srcOrd="0" destOrd="0" presId="urn:microsoft.com/office/officeart/2005/8/layout/vList5"/>
    <dgm:cxn modelId="{FDC60034-35C4-4182-9E05-BBA39A4F9845}" type="presParOf" srcId="{DFCCA978-C6B7-44D5-A283-47C47A17291D}" destId="{AEB80CFC-7EC1-4429-862C-57C9D1452B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A63D5-0630-429A-B129-3A4F4046194D}"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DA6031A7-5C64-4F7E-AD4A-1CC91B51D3D0}">
      <dgm:prSet/>
      <dgm:spPr/>
      <dgm:t>
        <a:bodyPr/>
        <a:lstStyle/>
        <a:p>
          <a:r>
            <a:rPr lang="en-US"/>
            <a:t>Diabetes</a:t>
          </a:r>
        </a:p>
      </dgm:t>
    </dgm:pt>
    <dgm:pt modelId="{02E9068D-E11F-4962-B103-980F1AE2D8C6}" type="parTrans" cxnId="{E42976A7-9A7D-4503-B4E4-AB36F3978F52}">
      <dgm:prSet/>
      <dgm:spPr/>
      <dgm:t>
        <a:bodyPr/>
        <a:lstStyle/>
        <a:p>
          <a:endParaRPr lang="en-US"/>
        </a:p>
      </dgm:t>
    </dgm:pt>
    <dgm:pt modelId="{FAB54D4C-9A28-4977-BB95-6BC43A73D676}" type="sibTrans" cxnId="{E42976A7-9A7D-4503-B4E4-AB36F3978F52}">
      <dgm:prSet/>
      <dgm:spPr/>
      <dgm:t>
        <a:bodyPr/>
        <a:lstStyle/>
        <a:p>
          <a:endParaRPr lang="en-US"/>
        </a:p>
      </dgm:t>
    </dgm:pt>
    <dgm:pt modelId="{647B1CDF-3159-49AB-B0FD-8BEACABE029B}">
      <dgm:prSet/>
      <dgm:spPr/>
      <dgm:t>
        <a:bodyPr/>
        <a:lstStyle/>
        <a:p>
          <a:r>
            <a:rPr lang="en-US"/>
            <a:t>Chronic kidney disease</a:t>
          </a:r>
        </a:p>
      </dgm:t>
    </dgm:pt>
    <dgm:pt modelId="{DFBEDE57-BD59-4DDB-BBAA-DA6EB8588828}" type="parTrans" cxnId="{FBE269E8-A592-4F38-8A4B-A34756EA4A43}">
      <dgm:prSet/>
      <dgm:spPr/>
      <dgm:t>
        <a:bodyPr/>
        <a:lstStyle/>
        <a:p>
          <a:endParaRPr lang="en-US"/>
        </a:p>
      </dgm:t>
    </dgm:pt>
    <dgm:pt modelId="{9E7BC846-C30D-4AC5-B756-7B62F6067E2C}" type="sibTrans" cxnId="{FBE269E8-A592-4F38-8A4B-A34756EA4A43}">
      <dgm:prSet/>
      <dgm:spPr/>
      <dgm:t>
        <a:bodyPr/>
        <a:lstStyle/>
        <a:p>
          <a:endParaRPr lang="en-US"/>
        </a:p>
      </dgm:t>
    </dgm:pt>
    <dgm:pt modelId="{7F7945EF-A91C-402E-A271-FB124C69FE00}">
      <dgm:prSet/>
      <dgm:spPr/>
      <dgm:t>
        <a:bodyPr/>
        <a:lstStyle/>
        <a:p>
          <a:r>
            <a:rPr lang="en-US"/>
            <a:t>Malignancy</a:t>
          </a:r>
        </a:p>
      </dgm:t>
    </dgm:pt>
    <dgm:pt modelId="{A67CA76E-53A6-4344-B05D-CEDE8E4DA7FC}" type="parTrans" cxnId="{156CB20A-E5DD-4859-B48B-9FADE84EF8F0}">
      <dgm:prSet/>
      <dgm:spPr/>
      <dgm:t>
        <a:bodyPr/>
        <a:lstStyle/>
        <a:p>
          <a:endParaRPr lang="en-US"/>
        </a:p>
      </dgm:t>
    </dgm:pt>
    <dgm:pt modelId="{63857AF9-FA9F-4600-B076-58A1F9FC35F3}" type="sibTrans" cxnId="{156CB20A-E5DD-4859-B48B-9FADE84EF8F0}">
      <dgm:prSet/>
      <dgm:spPr/>
      <dgm:t>
        <a:bodyPr/>
        <a:lstStyle/>
        <a:p>
          <a:endParaRPr lang="en-US"/>
        </a:p>
      </dgm:t>
    </dgm:pt>
    <dgm:pt modelId="{CC1A4308-9B80-43E3-8549-59463D60AC46}">
      <dgm:prSet/>
      <dgm:spPr/>
      <dgm:t>
        <a:bodyPr/>
        <a:lstStyle/>
        <a:p>
          <a:r>
            <a:rPr lang="en-US"/>
            <a:t>Morbid obesity</a:t>
          </a:r>
        </a:p>
      </dgm:t>
    </dgm:pt>
    <dgm:pt modelId="{B79B7142-6237-4E28-9732-7D50BA24E647}" type="parTrans" cxnId="{32C89185-5D67-4F87-886E-9C4E9C8626FB}">
      <dgm:prSet/>
      <dgm:spPr/>
      <dgm:t>
        <a:bodyPr/>
        <a:lstStyle/>
        <a:p>
          <a:endParaRPr lang="en-US"/>
        </a:p>
      </dgm:t>
    </dgm:pt>
    <dgm:pt modelId="{61F942BC-E9C5-4EE8-86D5-C47094C422CF}" type="sibTrans" cxnId="{32C89185-5D67-4F87-886E-9C4E9C8626FB}">
      <dgm:prSet/>
      <dgm:spPr/>
      <dgm:t>
        <a:bodyPr/>
        <a:lstStyle/>
        <a:p>
          <a:endParaRPr lang="en-US"/>
        </a:p>
      </dgm:t>
    </dgm:pt>
    <dgm:pt modelId="{DC11F9B0-38BB-4351-A35A-5710AD6E2405}">
      <dgm:prSet/>
      <dgm:spPr/>
      <dgm:t>
        <a:bodyPr/>
        <a:lstStyle/>
        <a:p>
          <a:r>
            <a:rPr lang="en-US"/>
            <a:t>Major depression</a:t>
          </a:r>
        </a:p>
      </dgm:t>
    </dgm:pt>
    <dgm:pt modelId="{54F31F17-60E0-4739-822D-ED4E7BAD1D1A}" type="parTrans" cxnId="{C8A4AEA7-4A04-47E1-B119-8A5E5A3EBD27}">
      <dgm:prSet/>
      <dgm:spPr/>
      <dgm:t>
        <a:bodyPr/>
        <a:lstStyle/>
        <a:p>
          <a:endParaRPr lang="en-US"/>
        </a:p>
      </dgm:t>
    </dgm:pt>
    <dgm:pt modelId="{7167A865-7019-42AF-B5B0-5434A9899FCC}" type="sibTrans" cxnId="{C8A4AEA7-4A04-47E1-B119-8A5E5A3EBD27}">
      <dgm:prSet/>
      <dgm:spPr/>
      <dgm:t>
        <a:bodyPr/>
        <a:lstStyle/>
        <a:p>
          <a:endParaRPr lang="en-US"/>
        </a:p>
      </dgm:t>
    </dgm:pt>
    <dgm:pt modelId="{111EDA43-04E8-4AFB-B66C-2BD3DAEB812D}">
      <dgm:prSet/>
      <dgm:spPr/>
      <dgm:t>
        <a:bodyPr/>
        <a:lstStyle/>
        <a:p>
          <a:r>
            <a:rPr lang="en-US"/>
            <a:t>Dementia / Alzheimer's</a:t>
          </a:r>
        </a:p>
      </dgm:t>
    </dgm:pt>
    <dgm:pt modelId="{05111244-6DFA-4CC8-870C-CC32A88AF0DA}" type="parTrans" cxnId="{1E02681C-D77A-46B0-9636-48E912BF5526}">
      <dgm:prSet/>
      <dgm:spPr/>
      <dgm:t>
        <a:bodyPr/>
        <a:lstStyle/>
        <a:p>
          <a:endParaRPr lang="en-US"/>
        </a:p>
      </dgm:t>
    </dgm:pt>
    <dgm:pt modelId="{508BE570-56E1-4D96-80D6-291E506C53E4}" type="sibTrans" cxnId="{1E02681C-D77A-46B0-9636-48E912BF5526}">
      <dgm:prSet/>
      <dgm:spPr/>
      <dgm:t>
        <a:bodyPr/>
        <a:lstStyle/>
        <a:p>
          <a:endParaRPr lang="en-US"/>
        </a:p>
      </dgm:t>
    </dgm:pt>
    <dgm:pt modelId="{EBBAABE3-80B5-4B5B-9B5C-FF8FF7137321}" type="pres">
      <dgm:prSet presAssocID="{347A63D5-0630-429A-B129-3A4F4046194D}" presName="linear" presStyleCnt="0">
        <dgm:presLayoutVars>
          <dgm:dir/>
          <dgm:resizeHandles val="exact"/>
        </dgm:presLayoutVars>
      </dgm:prSet>
      <dgm:spPr/>
    </dgm:pt>
    <dgm:pt modelId="{2FB682AE-FB6A-4071-9E1D-BA8D8D36ED77}" type="pres">
      <dgm:prSet presAssocID="{DA6031A7-5C64-4F7E-AD4A-1CC91B51D3D0}" presName="comp" presStyleCnt="0"/>
      <dgm:spPr/>
    </dgm:pt>
    <dgm:pt modelId="{171BB845-2A43-4D43-BB3F-C2ED932AE54D}" type="pres">
      <dgm:prSet presAssocID="{DA6031A7-5C64-4F7E-AD4A-1CC91B51D3D0}" presName="box" presStyleLbl="node1" presStyleIdx="0" presStyleCnt="6"/>
      <dgm:spPr/>
    </dgm:pt>
    <dgm:pt modelId="{DE86F4F4-7C8A-474A-A362-1D2614109020}" type="pres">
      <dgm:prSet presAssocID="{DA6031A7-5C64-4F7E-AD4A-1CC91B51D3D0}" presName="img" presStyleLbl="fgImgPlace1" presStyleIdx="0" presStyleCnt="6"/>
      <dgm:spPr/>
    </dgm:pt>
    <dgm:pt modelId="{4995FE97-DD31-4655-9BE3-91205746B73B}" type="pres">
      <dgm:prSet presAssocID="{DA6031A7-5C64-4F7E-AD4A-1CC91B51D3D0}" presName="text" presStyleLbl="node1" presStyleIdx="0" presStyleCnt="6">
        <dgm:presLayoutVars>
          <dgm:bulletEnabled val="1"/>
        </dgm:presLayoutVars>
      </dgm:prSet>
      <dgm:spPr/>
    </dgm:pt>
    <dgm:pt modelId="{3BF223F6-FFDD-4F94-89E0-E66B36643708}" type="pres">
      <dgm:prSet presAssocID="{FAB54D4C-9A28-4977-BB95-6BC43A73D676}" presName="spacer" presStyleCnt="0"/>
      <dgm:spPr/>
    </dgm:pt>
    <dgm:pt modelId="{C6ED82B9-57E0-4152-8339-B59FB09FD262}" type="pres">
      <dgm:prSet presAssocID="{647B1CDF-3159-49AB-B0FD-8BEACABE029B}" presName="comp" presStyleCnt="0"/>
      <dgm:spPr/>
    </dgm:pt>
    <dgm:pt modelId="{F4C567AF-BFAB-4FCC-889C-7CC081AF0A3A}" type="pres">
      <dgm:prSet presAssocID="{647B1CDF-3159-49AB-B0FD-8BEACABE029B}" presName="box" presStyleLbl="node1" presStyleIdx="1" presStyleCnt="6"/>
      <dgm:spPr/>
    </dgm:pt>
    <dgm:pt modelId="{1F8A3AE4-847D-4755-A015-180725C76E9F}" type="pres">
      <dgm:prSet presAssocID="{647B1CDF-3159-49AB-B0FD-8BEACABE029B}" presName="img" presStyleLbl="fgImgPlace1" presStyleIdx="1" presStyleCnt="6"/>
      <dgm:spPr/>
    </dgm:pt>
    <dgm:pt modelId="{F780EB3F-4E0B-40B2-8E0E-D4353F19CFEE}" type="pres">
      <dgm:prSet presAssocID="{647B1CDF-3159-49AB-B0FD-8BEACABE029B}" presName="text" presStyleLbl="node1" presStyleIdx="1" presStyleCnt="6">
        <dgm:presLayoutVars>
          <dgm:bulletEnabled val="1"/>
        </dgm:presLayoutVars>
      </dgm:prSet>
      <dgm:spPr/>
    </dgm:pt>
    <dgm:pt modelId="{5FC4F9A3-1A59-43AD-B393-1A76655FFC90}" type="pres">
      <dgm:prSet presAssocID="{9E7BC846-C30D-4AC5-B756-7B62F6067E2C}" presName="spacer" presStyleCnt="0"/>
      <dgm:spPr/>
    </dgm:pt>
    <dgm:pt modelId="{4C4720FC-2BED-4E98-9CA4-E9DE0B034D11}" type="pres">
      <dgm:prSet presAssocID="{7F7945EF-A91C-402E-A271-FB124C69FE00}" presName="comp" presStyleCnt="0"/>
      <dgm:spPr/>
    </dgm:pt>
    <dgm:pt modelId="{A75DAF9C-E623-4CD4-96A9-CE8F68483DA1}" type="pres">
      <dgm:prSet presAssocID="{7F7945EF-A91C-402E-A271-FB124C69FE00}" presName="box" presStyleLbl="node1" presStyleIdx="2" presStyleCnt="6"/>
      <dgm:spPr/>
    </dgm:pt>
    <dgm:pt modelId="{9CEE81D5-F694-402C-8329-940494C17BF6}" type="pres">
      <dgm:prSet presAssocID="{7F7945EF-A91C-402E-A271-FB124C69FE00}" presName="img" presStyleLbl="fgImgPlace1" presStyleIdx="2" presStyleCnt="6"/>
      <dgm:spPr/>
    </dgm:pt>
    <dgm:pt modelId="{499C721C-070E-4AE8-80D4-129DF3EA4EA3}" type="pres">
      <dgm:prSet presAssocID="{7F7945EF-A91C-402E-A271-FB124C69FE00}" presName="text" presStyleLbl="node1" presStyleIdx="2" presStyleCnt="6">
        <dgm:presLayoutVars>
          <dgm:bulletEnabled val="1"/>
        </dgm:presLayoutVars>
      </dgm:prSet>
      <dgm:spPr/>
    </dgm:pt>
    <dgm:pt modelId="{E675A934-19D3-4A3E-B14C-9A84F63FA9DC}" type="pres">
      <dgm:prSet presAssocID="{63857AF9-FA9F-4600-B076-58A1F9FC35F3}" presName="spacer" presStyleCnt="0"/>
      <dgm:spPr/>
    </dgm:pt>
    <dgm:pt modelId="{D2834C11-50DC-4EB9-8579-4E10A6AB5E68}" type="pres">
      <dgm:prSet presAssocID="{CC1A4308-9B80-43E3-8549-59463D60AC46}" presName="comp" presStyleCnt="0"/>
      <dgm:spPr/>
    </dgm:pt>
    <dgm:pt modelId="{970A1314-FA17-40EE-8BD8-D341D0F2BAB8}" type="pres">
      <dgm:prSet presAssocID="{CC1A4308-9B80-43E3-8549-59463D60AC46}" presName="box" presStyleLbl="node1" presStyleIdx="3" presStyleCnt="6"/>
      <dgm:spPr/>
    </dgm:pt>
    <dgm:pt modelId="{DEB81727-471C-461E-9DE8-08BEFE47BC3B}" type="pres">
      <dgm:prSet presAssocID="{CC1A4308-9B80-43E3-8549-59463D60AC46}" presName="img" presStyleLbl="fgImgPlace1" presStyleIdx="3" presStyleCnt="6"/>
      <dgm:spPr/>
    </dgm:pt>
    <dgm:pt modelId="{4B5F8620-9982-41C7-8D23-ED071BB9AABB}" type="pres">
      <dgm:prSet presAssocID="{CC1A4308-9B80-43E3-8549-59463D60AC46}" presName="text" presStyleLbl="node1" presStyleIdx="3" presStyleCnt="6">
        <dgm:presLayoutVars>
          <dgm:bulletEnabled val="1"/>
        </dgm:presLayoutVars>
      </dgm:prSet>
      <dgm:spPr/>
    </dgm:pt>
    <dgm:pt modelId="{C9417B0A-EE65-467E-9429-3CAC83E9395A}" type="pres">
      <dgm:prSet presAssocID="{61F942BC-E9C5-4EE8-86D5-C47094C422CF}" presName="spacer" presStyleCnt="0"/>
      <dgm:spPr/>
    </dgm:pt>
    <dgm:pt modelId="{4F3A5D94-945A-4BF0-A515-EAEDF4E0F16E}" type="pres">
      <dgm:prSet presAssocID="{DC11F9B0-38BB-4351-A35A-5710AD6E2405}" presName="comp" presStyleCnt="0"/>
      <dgm:spPr/>
    </dgm:pt>
    <dgm:pt modelId="{DFDE0F87-87CE-406A-AD4E-A4F13DF857EC}" type="pres">
      <dgm:prSet presAssocID="{DC11F9B0-38BB-4351-A35A-5710AD6E2405}" presName="box" presStyleLbl="node1" presStyleIdx="4" presStyleCnt="6"/>
      <dgm:spPr/>
    </dgm:pt>
    <dgm:pt modelId="{9430D3A7-EEBB-4198-80D1-F08546F52920}" type="pres">
      <dgm:prSet presAssocID="{DC11F9B0-38BB-4351-A35A-5710AD6E2405}" presName="img" presStyleLbl="fgImgPlace1" presStyleIdx="4" presStyleCnt="6"/>
      <dgm:spPr/>
    </dgm:pt>
    <dgm:pt modelId="{1AB3C8A9-DFCE-4B99-A7EB-8382E3673196}" type="pres">
      <dgm:prSet presAssocID="{DC11F9B0-38BB-4351-A35A-5710AD6E2405}" presName="text" presStyleLbl="node1" presStyleIdx="4" presStyleCnt="6">
        <dgm:presLayoutVars>
          <dgm:bulletEnabled val="1"/>
        </dgm:presLayoutVars>
      </dgm:prSet>
      <dgm:spPr/>
    </dgm:pt>
    <dgm:pt modelId="{B8C0FC98-7344-4F15-8BB0-1DBA7B7AE112}" type="pres">
      <dgm:prSet presAssocID="{7167A865-7019-42AF-B5B0-5434A9899FCC}" presName="spacer" presStyleCnt="0"/>
      <dgm:spPr/>
    </dgm:pt>
    <dgm:pt modelId="{CEA7B1A2-7D57-4FBD-9A9A-7D087CA32EE2}" type="pres">
      <dgm:prSet presAssocID="{111EDA43-04E8-4AFB-B66C-2BD3DAEB812D}" presName="comp" presStyleCnt="0"/>
      <dgm:spPr/>
    </dgm:pt>
    <dgm:pt modelId="{F2DF9E82-E9DB-4CA2-9927-714402CD4C1B}" type="pres">
      <dgm:prSet presAssocID="{111EDA43-04E8-4AFB-B66C-2BD3DAEB812D}" presName="box" presStyleLbl="node1" presStyleIdx="5" presStyleCnt="6"/>
      <dgm:spPr/>
    </dgm:pt>
    <dgm:pt modelId="{F2096C14-F75D-404E-B82C-59550AD8B652}" type="pres">
      <dgm:prSet presAssocID="{111EDA43-04E8-4AFB-B66C-2BD3DAEB812D}" presName="img" presStyleLbl="fgImgPlace1" presStyleIdx="5" presStyleCnt="6"/>
      <dgm:spPr/>
    </dgm:pt>
    <dgm:pt modelId="{EA3A7CD9-695F-4058-8FF2-B195C40B0926}" type="pres">
      <dgm:prSet presAssocID="{111EDA43-04E8-4AFB-B66C-2BD3DAEB812D}" presName="text" presStyleLbl="node1" presStyleIdx="5" presStyleCnt="6">
        <dgm:presLayoutVars>
          <dgm:bulletEnabled val="1"/>
        </dgm:presLayoutVars>
      </dgm:prSet>
      <dgm:spPr/>
    </dgm:pt>
  </dgm:ptLst>
  <dgm:cxnLst>
    <dgm:cxn modelId="{BF7B3F07-14D6-4E8E-9463-0FFE1FE98934}" type="presOf" srcId="{111EDA43-04E8-4AFB-B66C-2BD3DAEB812D}" destId="{F2DF9E82-E9DB-4CA2-9927-714402CD4C1B}" srcOrd="0" destOrd="0" presId="urn:microsoft.com/office/officeart/2005/8/layout/vList4"/>
    <dgm:cxn modelId="{F6A1AC09-3AD3-4236-B116-4445BD6900E9}" type="presOf" srcId="{DA6031A7-5C64-4F7E-AD4A-1CC91B51D3D0}" destId="{4995FE97-DD31-4655-9BE3-91205746B73B}" srcOrd="1" destOrd="0" presId="urn:microsoft.com/office/officeart/2005/8/layout/vList4"/>
    <dgm:cxn modelId="{156CB20A-E5DD-4859-B48B-9FADE84EF8F0}" srcId="{347A63D5-0630-429A-B129-3A4F4046194D}" destId="{7F7945EF-A91C-402E-A271-FB124C69FE00}" srcOrd="2" destOrd="0" parTransId="{A67CA76E-53A6-4344-B05D-CEDE8E4DA7FC}" sibTransId="{63857AF9-FA9F-4600-B076-58A1F9FC35F3}"/>
    <dgm:cxn modelId="{C92C1018-4B4F-426C-A268-CA393CD93470}" type="presOf" srcId="{DA6031A7-5C64-4F7E-AD4A-1CC91B51D3D0}" destId="{171BB845-2A43-4D43-BB3F-C2ED932AE54D}" srcOrd="0" destOrd="0" presId="urn:microsoft.com/office/officeart/2005/8/layout/vList4"/>
    <dgm:cxn modelId="{1E02681C-D77A-46B0-9636-48E912BF5526}" srcId="{347A63D5-0630-429A-B129-3A4F4046194D}" destId="{111EDA43-04E8-4AFB-B66C-2BD3DAEB812D}" srcOrd="5" destOrd="0" parTransId="{05111244-6DFA-4CC8-870C-CC32A88AF0DA}" sibTransId="{508BE570-56E1-4D96-80D6-291E506C53E4}"/>
    <dgm:cxn modelId="{AA46A825-C076-41E7-9FCB-478044948DAB}" type="presOf" srcId="{7F7945EF-A91C-402E-A271-FB124C69FE00}" destId="{A75DAF9C-E623-4CD4-96A9-CE8F68483DA1}" srcOrd="0" destOrd="0" presId="urn:microsoft.com/office/officeart/2005/8/layout/vList4"/>
    <dgm:cxn modelId="{3647382C-A22B-4A95-B2D8-A53B81560F51}" type="presOf" srcId="{7F7945EF-A91C-402E-A271-FB124C69FE00}" destId="{499C721C-070E-4AE8-80D4-129DF3EA4EA3}" srcOrd="1" destOrd="0" presId="urn:microsoft.com/office/officeart/2005/8/layout/vList4"/>
    <dgm:cxn modelId="{64BC772D-454F-4FAB-A647-294CCDFB3BEC}" type="presOf" srcId="{347A63D5-0630-429A-B129-3A4F4046194D}" destId="{EBBAABE3-80B5-4B5B-9B5C-FF8FF7137321}" srcOrd="0" destOrd="0" presId="urn:microsoft.com/office/officeart/2005/8/layout/vList4"/>
    <dgm:cxn modelId="{82717E83-05F1-413A-B7F3-40577C1573F9}" type="presOf" srcId="{647B1CDF-3159-49AB-B0FD-8BEACABE029B}" destId="{F780EB3F-4E0B-40B2-8E0E-D4353F19CFEE}" srcOrd="1" destOrd="0" presId="urn:microsoft.com/office/officeart/2005/8/layout/vList4"/>
    <dgm:cxn modelId="{32C89185-5D67-4F87-886E-9C4E9C8626FB}" srcId="{347A63D5-0630-429A-B129-3A4F4046194D}" destId="{CC1A4308-9B80-43E3-8549-59463D60AC46}" srcOrd="3" destOrd="0" parTransId="{B79B7142-6237-4E28-9732-7D50BA24E647}" sibTransId="{61F942BC-E9C5-4EE8-86D5-C47094C422CF}"/>
    <dgm:cxn modelId="{4EEE8190-F184-4C21-83C7-3BD2E0F0ECE7}" type="presOf" srcId="{CC1A4308-9B80-43E3-8549-59463D60AC46}" destId="{970A1314-FA17-40EE-8BD8-D341D0F2BAB8}" srcOrd="0" destOrd="0" presId="urn:microsoft.com/office/officeart/2005/8/layout/vList4"/>
    <dgm:cxn modelId="{02C67EA3-57B0-438E-AB9F-88DE85F94E8A}" type="presOf" srcId="{DC11F9B0-38BB-4351-A35A-5710AD6E2405}" destId="{1AB3C8A9-DFCE-4B99-A7EB-8382E3673196}" srcOrd="1" destOrd="0" presId="urn:microsoft.com/office/officeart/2005/8/layout/vList4"/>
    <dgm:cxn modelId="{E42976A7-9A7D-4503-B4E4-AB36F3978F52}" srcId="{347A63D5-0630-429A-B129-3A4F4046194D}" destId="{DA6031A7-5C64-4F7E-AD4A-1CC91B51D3D0}" srcOrd="0" destOrd="0" parTransId="{02E9068D-E11F-4962-B103-980F1AE2D8C6}" sibTransId="{FAB54D4C-9A28-4977-BB95-6BC43A73D676}"/>
    <dgm:cxn modelId="{C8A4AEA7-4A04-47E1-B119-8A5E5A3EBD27}" srcId="{347A63D5-0630-429A-B129-3A4F4046194D}" destId="{DC11F9B0-38BB-4351-A35A-5710AD6E2405}" srcOrd="4" destOrd="0" parTransId="{54F31F17-60E0-4739-822D-ED4E7BAD1D1A}" sibTransId="{7167A865-7019-42AF-B5B0-5434A9899FCC}"/>
    <dgm:cxn modelId="{7BBEE1B5-91F1-43BB-862C-42BC82CBE5F6}" type="presOf" srcId="{CC1A4308-9B80-43E3-8549-59463D60AC46}" destId="{4B5F8620-9982-41C7-8D23-ED071BB9AABB}" srcOrd="1" destOrd="0" presId="urn:microsoft.com/office/officeart/2005/8/layout/vList4"/>
    <dgm:cxn modelId="{D31380E2-4FA4-456B-8578-63B12FDE64E3}" type="presOf" srcId="{111EDA43-04E8-4AFB-B66C-2BD3DAEB812D}" destId="{EA3A7CD9-695F-4058-8FF2-B195C40B0926}" srcOrd="1" destOrd="0" presId="urn:microsoft.com/office/officeart/2005/8/layout/vList4"/>
    <dgm:cxn modelId="{9EED9AE6-C62F-43FB-A4B0-EBDAC2F1D1BF}" type="presOf" srcId="{647B1CDF-3159-49AB-B0FD-8BEACABE029B}" destId="{F4C567AF-BFAB-4FCC-889C-7CC081AF0A3A}" srcOrd="0" destOrd="0" presId="urn:microsoft.com/office/officeart/2005/8/layout/vList4"/>
    <dgm:cxn modelId="{4998C9E7-7E48-4195-8C4F-CA477EFF0E7A}" type="presOf" srcId="{DC11F9B0-38BB-4351-A35A-5710AD6E2405}" destId="{DFDE0F87-87CE-406A-AD4E-A4F13DF857EC}" srcOrd="0" destOrd="0" presId="urn:microsoft.com/office/officeart/2005/8/layout/vList4"/>
    <dgm:cxn modelId="{FBE269E8-A592-4F38-8A4B-A34756EA4A43}" srcId="{347A63D5-0630-429A-B129-3A4F4046194D}" destId="{647B1CDF-3159-49AB-B0FD-8BEACABE029B}" srcOrd="1" destOrd="0" parTransId="{DFBEDE57-BD59-4DDB-BBAA-DA6EB8588828}" sibTransId="{9E7BC846-C30D-4AC5-B756-7B62F6067E2C}"/>
    <dgm:cxn modelId="{16793553-1F12-44C8-ACBD-61C2BC05AF45}" type="presParOf" srcId="{EBBAABE3-80B5-4B5B-9B5C-FF8FF7137321}" destId="{2FB682AE-FB6A-4071-9E1D-BA8D8D36ED77}" srcOrd="0" destOrd="0" presId="urn:microsoft.com/office/officeart/2005/8/layout/vList4"/>
    <dgm:cxn modelId="{81AABF14-6D13-45D5-B6D4-B92CDDD99283}" type="presParOf" srcId="{2FB682AE-FB6A-4071-9E1D-BA8D8D36ED77}" destId="{171BB845-2A43-4D43-BB3F-C2ED932AE54D}" srcOrd="0" destOrd="0" presId="urn:microsoft.com/office/officeart/2005/8/layout/vList4"/>
    <dgm:cxn modelId="{462A478B-F9E0-41DB-8588-7B4240E22375}" type="presParOf" srcId="{2FB682AE-FB6A-4071-9E1D-BA8D8D36ED77}" destId="{DE86F4F4-7C8A-474A-A362-1D2614109020}" srcOrd="1" destOrd="0" presId="urn:microsoft.com/office/officeart/2005/8/layout/vList4"/>
    <dgm:cxn modelId="{84E7B2D0-0A56-4137-843C-FE54E8EAE84C}" type="presParOf" srcId="{2FB682AE-FB6A-4071-9E1D-BA8D8D36ED77}" destId="{4995FE97-DD31-4655-9BE3-91205746B73B}" srcOrd="2" destOrd="0" presId="urn:microsoft.com/office/officeart/2005/8/layout/vList4"/>
    <dgm:cxn modelId="{A366256E-929F-45AF-91C8-FA176A69387B}" type="presParOf" srcId="{EBBAABE3-80B5-4B5B-9B5C-FF8FF7137321}" destId="{3BF223F6-FFDD-4F94-89E0-E66B36643708}" srcOrd="1" destOrd="0" presId="urn:microsoft.com/office/officeart/2005/8/layout/vList4"/>
    <dgm:cxn modelId="{D7255176-AE5F-49E2-B057-D824B170DE10}" type="presParOf" srcId="{EBBAABE3-80B5-4B5B-9B5C-FF8FF7137321}" destId="{C6ED82B9-57E0-4152-8339-B59FB09FD262}" srcOrd="2" destOrd="0" presId="urn:microsoft.com/office/officeart/2005/8/layout/vList4"/>
    <dgm:cxn modelId="{4140B57A-36DF-4516-8ACF-F5EE249BCD3A}" type="presParOf" srcId="{C6ED82B9-57E0-4152-8339-B59FB09FD262}" destId="{F4C567AF-BFAB-4FCC-889C-7CC081AF0A3A}" srcOrd="0" destOrd="0" presId="urn:microsoft.com/office/officeart/2005/8/layout/vList4"/>
    <dgm:cxn modelId="{2EBD499C-32CB-4718-89BD-44528E178D01}" type="presParOf" srcId="{C6ED82B9-57E0-4152-8339-B59FB09FD262}" destId="{1F8A3AE4-847D-4755-A015-180725C76E9F}" srcOrd="1" destOrd="0" presId="urn:microsoft.com/office/officeart/2005/8/layout/vList4"/>
    <dgm:cxn modelId="{339FAD93-FEFF-4321-823F-27B1B134A0E7}" type="presParOf" srcId="{C6ED82B9-57E0-4152-8339-B59FB09FD262}" destId="{F780EB3F-4E0B-40B2-8E0E-D4353F19CFEE}" srcOrd="2" destOrd="0" presId="urn:microsoft.com/office/officeart/2005/8/layout/vList4"/>
    <dgm:cxn modelId="{B9C64C7A-652E-4A63-804F-21793B203A80}" type="presParOf" srcId="{EBBAABE3-80B5-4B5B-9B5C-FF8FF7137321}" destId="{5FC4F9A3-1A59-43AD-B393-1A76655FFC90}" srcOrd="3" destOrd="0" presId="urn:microsoft.com/office/officeart/2005/8/layout/vList4"/>
    <dgm:cxn modelId="{FD50205A-DA47-48A9-9906-ECF83D502AF6}" type="presParOf" srcId="{EBBAABE3-80B5-4B5B-9B5C-FF8FF7137321}" destId="{4C4720FC-2BED-4E98-9CA4-E9DE0B034D11}" srcOrd="4" destOrd="0" presId="urn:microsoft.com/office/officeart/2005/8/layout/vList4"/>
    <dgm:cxn modelId="{D03BB773-3568-474A-BB08-D5DA4F3867E8}" type="presParOf" srcId="{4C4720FC-2BED-4E98-9CA4-E9DE0B034D11}" destId="{A75DAF9C-E623-4CD4-96A9-CE8F68483DA1}" srcOrd="0" destOrd="0" presId="urn:microsoft.com/office/officeart/2005/8/layout/vList4"/>
    <dgm:cxn modelId="{C0499C87-E65F-4AF6-8078-B4C47E93A03F}" type="presParOf" srcId="{4C4720FC-2BED-4E98-9CA4-E9DE0B034D11}" destId="{9CEE81D5-F694-402C-8329-940494C17BF6}" srcOrd="1" destOrd="0" presId="urn:microsoft.com/office/officeart/2005/8/layout/vList4"/>
    <dgm:cxn modelId="{C772A6C2-3FBB-491E-8520-4ED6DE0E3EFD}" type="presParOf" srcId="{4C4720FC-2BED-4E98-9CA4-E9DE0B034D11}" destId="{499C721C-070E-4AE8-80D4-129DF3EA4EA3}" srcOrd="2" destOrd="0" presId="urn:microsoft.com/office/officeart/2005/8/layout/vList4"/>
    <dgm:cxn modelId="{816AD6E2-F651-49BD-9F6B-F166E4D8824F}" type="presParOf" srcId="{EBBAABE3-80B5-4B5B-9B5C-FF8FF7137321}" destId="{E675A934-19D3-4A3E-B14C-9A84F63FA9DC}" srcOrd="5" destOrd="0" presId="urn:microsoft.com/office/officeart/2005/8/layout/vList4"/>
    <dgm:cxn modelId="{676BB651-F54A-473B-8BCF-4B48A8362E9E}" type="presParOf" srcId="{EBBAABE3-80B5-4B5B-9B5C-FF8FF7137321}" destId="{D2834C11-50DC-4EB9-8579-4E10A6AB5E68}" srcOrd="6" destOrd="0" presId="urn:microsoft.com/office/officeart/2005/8/layout/vList4"/>
    <dgm:cxn modelId="{43DC87E0-6FC6-48DD-BE3B-8BA71E245806}" type="presParOf" srcId="{D2834C11-50DC-4EB9-8579-4E10A6AB5E68}" destId="{970A1314-FA17-40EE-8BD8-D341D0F2BAB8}" srcOrd="0" destOrd="0" presId="urn:microsoft.com/office/officeart/2005/8/layout/vList4"/>
    <dgm:cxn modelId="{FA449EEF-8B19-473F-8A16-BDEFA7786762}" type="presParOf" srcId="{D2834C11-50DC-4EB9-8579-4E10A6AB5E68}" destId="{DEB81727-471C-461E-9DE8-08BEFE47BC3B}" srcOrd="1" destOrd="0" presId="urn:microsoft.com/office/officeart/2005/8/layout/vList4"/>
    <dgm:cxn modelId="{6F6C9544-123C-4F32-B9EC-2278D1B2570C}" type="presParOf" srcId="{D2834C11-50DC-4EB9-8579-4E10A6AB5E68}" destId="{4B5F8620-9982-41C7-8D23-ED071BB9AABB}" srcOrd="2" destOrd="0" presId="urn:microsoft.com/office/officeart/2005/8/layout/vList4"/>
    <dgm:cxn modelId="{8624DFD0-9620-4E02-AA25-AAF162659618}" type="presParOf" srcId="{EBBAABE3-80B5-4B5B-9B5C-FF8FF7137321}" destId="{C9417B0A-EE65-467E-9429-3CAC83E9395A}" srcOrd="7" destOrd="0" presId="urn:microsoft.com/office/officeart/2005/8/layout/vList4"/>
    <dgm:cxn modelId="{5B903200-7B86-4B11-B7CE-3FACB1E61863}" type="presParOf" srcId="{EBBAABE3-80B5-4B5B-9B5C-FF8FF7137321}" destId="{4F3A5D94-945A-4BF0-A515-EAEDF4E0F16E}" srcOrd="8" destOrd="0" presId="urn:microsoft.com/office/officeart/2005/8/layout/vList4"/>
    <dgm:cxn modelId="{C5407010-6AC0-4367-9BB6-F9FF485D3990}" type="presParOf" srcId="{4F3A5D94-945A-4BF0-A515-EAEDF4E0F16E}" destId="{DFDE0F87-87CE-406A-AD4E-A4F13DF857EC}" srcOrd="0" destOrd="0" presId="urn:microsoft.com/office/officeart/2005/8/layout/vList4"/>
    <dgm:cxn modelId="{5F477EF3-E35A-4AE3-B334-16038E39F6CD}" type="presParOf" srcId="{4F3A5D94-945A-4BF0-A515-EAEDF4E0F16E}" destId="{9430D3A7-EEBB-4198-80D1-F08546F52920}" srcOrd="1" destOrd="0" presId="urn:microsoft.com/office/officeart/2005/8/layout/vList4"/>
    <dgm:cxn modelId="{0022ECED-3650-4623-BB53-92FCC47A9159}" type="presParOf" srcId="{4F3A5D94-945A-4BF0-A515-EAEDF4E0F16E}" destId="{1AB3C8A9-DFCE-4B99-A7EB-8382E3673196}" srcOrd="2" destOrd="0" presId="urn:microsoft.com/office/officeart/2005/8/layout/vList4"/>
    <dgm:cxn modelId="{79F692DC-240D-4420-A7D8-C32FF8505DA5}" type="presParOf" srcId="{EBBAABE3-80B5-4B5B-9B5C-FF8FF7137321}" destId="{B8C0FC98-7344-4F15-8BB0-1DBA7B7AE112}" srcOrd="9" destOrd="0" presId="urn:microsoft.com/office/officeart/2005/8/layout/vList4"/>
    <dgm:cxn modelId="{2880B40B-222B-476A-B010-58455D9EA293}" type="presParOf" srcId="{EBBAABE3-80B5-4B5B-9B5C-FF8FF7137321}" destId="{CEA7B1A2-7D57-4FBD-9A9A-7D087CA32EE2}" srcOrd="10" destOrd="0" presId="urn:microsoft.com/office/officeart/2005/8/layout/vList4"/>
    <dgm:cxn modelId="{7F2C57C1-4370-40A3-AD49-3F31FFFD8920}" type="presParOf" srcId="{CEA7B1A2-7D57-4FBD-9A9A-7D087CA32EE2}" destId="{F2DF9E82-E9DB-4CA2-9927-714402CD4C1B}" srcOrd="0" destOrd="0" presId="urn:microsoft.com/office/officeart/2005/8/layout/vList4"/>
    <dgm:cxn modelId="{3B0E2433-E958-41F1-8B79-51ABE5CBA8F3}" type="presParOf" srcId="{CEA7B1A2-7D57-4FBD-9A9A-7D087CA32EE2}" destId="{F2096C14-F75D-404E-B82C-59550AD8B652}" srcOrd="1" destOrd="0" presId="urn:microsoft.com/office/officeart/2005/8/layout/vList4"/>
    <dgm:cxn modelId="{09A65E34-E857-4BB9-9E22-B791CFA0D8AD}" type="presParOf" srcId="{CEA7B1A2-7D57-4FBD-9A9A-7D087CA32EE2}" destId="{EA3A7CD9-695F-4058-8FF2-B195C40B092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8BA2F-5138-4C8F-A251-062C563321F8}">
      <dsp:nvSpPr>
        <dsp:cNvPr id="0" name=""/>
        <dsp:cNvSpPr/>
      </dsp:nvSpPr>
      <dsp:spPr>
        <a:xfrm>
          <a:off x="1748064" y="2975"/>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89000">
            <a:lnSpc>
              <a:spcPct val="90000"/>
            </a:lnSpc>
            <a:spcBef>
              <a:spcPct val="0"/>
            </a:spcBef>
            <a:spcAft>
              <a:spcPct val="35000"/>
            </a:spcAft>
            <a:buNone/>
          </a:pPr>
          <a:r>
            <a:rPr lang="en-US" sz="1800" b="1" u="sng" kern="1200">
              <a:latin typeface="Arial" panose="020B0604020202020204" pitchFamily="34" charset="0"/>
              <a:ea typeface="Roboto" panose="02000000000000000000" pitchFamily="2" charset="0"/>
              <a:cs typeface="Arial" panose="020B0604020202020204" pitchFamily="34" charset="0"/>
            </a:rPr>
            <a:t>Patient Care</a:t>
          </a:r>
        </a:p>
        <a:p>
          <a:pPr marL="0" lvl="0" indent="0" algn="ctr" defTabSz="8890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Helps to capture an accurate picture of the patient’s health and complications. </a:t>
          </a:r>
        </a:p>
        <a:p>
          <a:pPr marL="0" lvl="0" indent="0" algn="ctr" defTabSz="8890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Many rely on the patient’s chart to understand their health status. </a:t>
          </a:r>
        </a:p>
      </dsp:txBody>
      <dsp:txXfrm>
        <a:off x="1748064" y="2975"/>
        <a:ext cx="3342605" cy="2005563"/>
      </dsp:txXfrm>
    </dsp:sp>
    <dsp:sp modelId="{73AD7A63-2BB6-4C49-9E1B-63C27923E7D9}">
      <dsp:nvSpPr>
        <dsp:cNvPr id="0" name=""/>
        <dsp:cNvSpPr/>
      </dsp:nvSpPr>
      <dsp:spPr>
        <a:xfrm>
          <a:off x="5424930" y="2975"/>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89000">
            <a:lnSpc>
              <a:spcPct val="90000"/>
            </a:lnSpc>
            <a:spcBef>
              <a:spcPct val="0"/>
            </a:spcBef>
            <a:spcAft>
              <a:spcPct val="35000"/>
            </a:spcAft>
            <a:buNone/>
          </a:pPr>
          <a:r>
            <a:rPr lang="en-US" sz="1800" b="1" u="sng" kern="1200">
              <a:latin typeface="Arial" panose="020B0604020202020204" pitchFamily="34" charset="0"/>
              <a:ea typeface="Roboto" panose="02000000000000000000" pitchFamily="2" charset="0"/>
              <a:cs typeface="Arial" panose="020B0604020202020204" pitchFamily="34" charset="0"/>
            </a:rPr>
            <a:t>Quality</a:t>
          </a:r>
        </a:p>
        <a:p>
          <a:pPr marL="0" lvl="0" indent="0" algn="ctr" defTabSz="8890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More accurate record</a:t>
          </a:r>
        </a:p>
        <a:p>
          <a:pPr marL="0" lvl="0" indent="0" algn="ctr" defTabSz="8890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 Better allocation of resources </a:t>
          </a:r>
        </a:p>
        <a:p>
          <a:pPr marL="0" lvl="0" indent="0" algn="ctr" defTabSz="8890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More precise quality goals</a:t>
          </a:r>
        </a:p>
      </dsp:txBody>
      <dsp:txXfrm>
        <a:off x="5424930" y="2975"/>
        <a:ext cx="3342605" cy="2005563"/>
      </dsp:txXfrm>
    </dsp:sp>
    <dsp:sp modelId="{304334FC-3ABA-4208-88C4-35192320AC3B}">
      <dsp:nvSpPr>
        <dsp:cNvPr id="0" name=""/>
        <dsp:cNvSpPr/>
      </dsp:nvSpPr>
      <dsp:spPr>
        <a:xfrm>
          <a:off x="7172979" y="2223929"/>
          <a:ext cx="3342605" cy="2005563"/>
        </a:xfrm>
        <a:prstGeom prst="rect">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sng" kern="1200">
              <a:latin typeface="Arial" panose="020B0604020202020204" pitchFamily="34" charset="0"/>
              <a:ea typeface="Roboto" panose="02000000000000000000" pitchFamily="2" charset="0"/>
              <a:cs typeface="Arial" panose="020B0604020202020204" pitchFamily="34" charset="0"/>
            </a:rPr>
            <a:t>Specialists Play a Role</a:t>
          </a:r>
        </a:p>
        <a:p>
          <a:pPr marL="0" lvl="0" indent="0" algn="ctr" defTabSz="8001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This is not just a PCP’s job.</a:t>
          </a:r>
        </a:p>
        <a:p>
          <a:pPr marL="0" lvl="0" indent="0" algn="ctr" defTabSz="8001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Specialists are often in the best position to code a given condition accurately.</a:t>
          </a:r>
        </a:p>
      </dsp:txBody>
      <dsp:txXfrm>
        <a:off x="7172979" y="2223929"/>
        <a:ext cx="3342605" cy="2005563"/>
      </dsp:txXfrm>
    </dsp:sp>
    <dsp:sp modelId="{3156DA56-7ECF-46E0-84DB-F94D16921EDB}">
      <dsp:nvSpPr>
        <dsp:cNvPr id="0" name=""/>
        <dsp:cNvSpPr/>
      </dsp:nvSpPr>
      <dsp:spPr>
        <a:xfrm>
          <a:off x="3586497" y="2205638"/>
          <a:ext cx="3342605" cy="20055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sng" kern="1200">
              <a:latin typeface="Arial" panose="020B0604020202020204" pitchFamily="34" charset="0"/>
              <a:ea typeface="Roboto" panose="02000000000000000000" pitchFamily="2" charset="0"/>
              <a:cs typeface="Arial" panose="020B0604020202020204" pitchFamily="34" charset="0"/>
            </a:rPr>
            <a:t>Reimbursement</a:t>
          </a:r>
        </a:p>
        <a:p>
          <a:pPr marL="0" lvl="0" indent="0" algn="ctr" defTabSz="800100">
            <a:lnSpc>
              <a:spcPct val="90000"/>
            </a:lnSpc>
            <a:spcBef>
              <a:spcPct val="0"/>
            </a:spcBef>
            <a:spcAft>
              <a:spcPct val="35000"/>
            </a:spcAft>
            <a:buNone/>
          </a:pPr>
          <a:r>
            <a:rPr lang="en-US" sz="1800" kern="1200">
              <a:latin typeface="Arial" panose="020B0604020202020204" pitchFamily="34" charset="0"/>
              <a:ea typeface="Roboto" panose="02000000000000000000" pitchFamily="2" charset="0"/>
              <a:cs typeface="Arial" panose="020B0604020202020204" pitchFamily="34" charset="0"/>
            </a:rPr>
            <a:t>Appropriate reimbursement to match the resources needed and higher utilization rates</a:t>
          </a:r>
        </a:p>
      </dsp:txBody>
      <dsp:txXfrm>
        <a:off x="3586497" y="2205638"/>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E2D3-5581-46CE-A628-D8F96FA639BD}">
      <dsp:nvSpPr>
        <dsp:cNvPr id="0" name=""/>
        <dsp:cNvSpPr/>
      </dsp:nvSpPr>
      <dsp:spPr>
        <a:xfrm>
          <a:off x="100130" y="424"/>
          <a:ext cx="2798300" cy="1678980"/>
        </a:xfrm>
        <a:prstGeom prst="rect">
          <a:avLst/>
        </a:prstGeom>
        <a:solidFill>
          <a:srgbClr val="9DD0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Age</a:t>
          </a:r>
        </a:p>
      </dsp:txBody>
      <dsp:txXfrm>
        <a:off x="100130" y="424"/>
        <a:ext cx="2798300" cy="1678980"/>
      </dsp:txXfrm>
    </dsp:sp>
    <dsp:sp modelId="{01703B6A-7DE1-4CBD-8854-C3433DDEEB58}">
      <dsp:nvSpPr>
        <dsp:cNvPr id="0" name=""/>
        <dsp:cNvSpPr/>
      </dsp:nvSpPr>
      <dsp:spPr>
        <a:xfrm>
          <a:off x="3178261" y="424"/>
          <a:ext cx="2798300" cy="1678980"/>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Gender</a:t>
          </a:r>
        </a:p>
      </dsp:txBody>
      <dsp:txXfrm>
        <a:off x="3178261" y="424"/>
        <a:ext cx="2798300" cy="1678980"/>
      </dsp:txXfrm>
    </dsp:sp>
    <dsp:sp modelId="{D47E96AD-F295-481D-8D2C-95E3175DF23B}">
      <dsp:nvSpPr>
        <dsp:cNvPr id="0" name=""/>
        <dsp:cNvSpPr/>
      </dsp:nvSpPr>
      <dsp:spPr>
        <a:xfrm>
          <a:off x="6256391" y="424"/>
          <a:ext cx="2798300" cy="1678980"/>
        </a:xfrm>
        <a:prstGeom prst="rect">
          <a:avLst/>
        </a:prstGeom>
        <a:solidFill>
          <a:srgbClr val="8EE6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Medicaid status</a:t>
          </a:r>
        </a:p>
      </dsp:txBody>
      <dsp:txXfrm>
        <a:off x="6256391" y="424"/>
        <a:ext cx="2798300" cy="1678980"/>
      </dsp:txXfrm>
    </dsp:sp>
    <dsp:sp modelId="{BA7DA526-C64B-43E0-AF55-1ADD75925A65}">
      <dsp:nvSpPr>
        <dsp:cNvPr id="0" name=""/>
        <dsp:cNvSpPr/>
      </dsp:nvSpPr>
      <dsp:spPr>
        <a:xfrm>
          <a:off x="100130" y="1959235"/>
          <a:ext cx="2798300" cy="1678980"/>
        </a:xfrm>
        <a:prstGeom prst="rect">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Institutional status</a:t>
          </a:r>
        </a:p>
      </dsp:txBody>
      <dsp:txXfrm>
        <a:off x="100130" y="1959235"/>
        <a:ext cx="2798300" cy="1678980"/>
      </dsp:txXfrm>
    </dsp:sp>
    <dsp:sp modelId="{C0115D10-B096-49E5-AA16-40A3C98D5EC1}">
      <dsp:nvSpPr>
        <dsp:cNvPr id="0" name=""/>
        <dsp:cNvSpPr/>
      </dsp:nvSpPr>
      <dsp:spPr>
        <a:xfrm>
          <a:off x="3178261" y="1959235"/>
          <a:ext cx="2798300" cy="1678980"/>
        </a:xfrm>
        <a:prstGeom prst="rect">
          <a:avLst/>
        </a:prstGeom>
        <a:solidFill>
          <a:srgbClr val="95DA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Current reason for Medicare eligibility</a:t>
          </a:r>
        </a:p>
      </dsp:txBody>
      <dsp:txXfrm>
        <a:off x="3178261" y="1959235"/>
        <a:ext cx="2798300" cy="1678980"/>
      </dsp:txXfrm>
    </dsp:sp>
    <dsp:sp modelId="{852CCC00-E0CE-466A-84C6-478A3F22D3F2}">
      <dsp:nvSpPr>
        <dsp:cNvPr id="0" name=""/>
        <dsp:cNvSpPr/>
      </dsp:nvSpPr>
      <dsp:spPr>
        <a:xfrm>
          <a:off x="6256391" y="1959235"/>
          <a:ext cx="2798300" cy="1678980"/>
        </a:xfrm>
        <a:prstGeom prst="rect">
          <a:avLst/>
        </a:prstGeom>
        <a:solidFill>
          <a:schemeClr val="accent4">
            <a:hueOff val="-4482912"/>
            <a:satOff val="16792"/>
            <a:lumOff val="1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Roboto" panose="02000000000000000000" pitchFamily="2" charset="0"/>
              <a:cs typeface="Arial" panose="020B0604020202020204" pitchFamily="34" charset="0"/>
            </a:rPr>
            <a:t>Encounter Diagnoses for Serious Chronic Medical Conditions</a:t>
          </a:r>
        </a:p>
      </dsp:txBody>
      <dsp:txXfrm>
        <a:off x="6256391" y="1959235"/>
        <a:ext cx="2798300" cy="1678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9A45C-485B-4B9D-A6E0-2E743CE84FAD}">
      <dsp:nvSpPr>
        <dsp:cNvPr id="0" name=""/>
        <dsp:cNvSpPr/>
      </dsp:nvSpPr>
      <dsp:spPr>
        <a:xfrm>
          <a:off x="1216" y="275254"/>
          <a:ext cx="1612425" cy="161242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u="sng" kern="1200">
              <a:latin typeface="Arial" panose="020B0604020202020204" pitchFamily="34" charset="0"/>
              <a:ea typeface="Roboto" panose="02000000000000000000" pitchFamily="2" charset="0"/>
              <a:cs typeface="Arial" panose="020B0604020202020204" pitchFamily="34" charset="0"/>
            </a:rPr>
            <a:t>Baseline</a:t>
          </a:r>
        </a:p>
        <a:p>
          <a:pPr marL="0" lvl="0" indent="0" algn="ctr" defTabSz="577850" rtl="0">
            <a:lnSpc>
              <a:spcPct val="90000"/>
            </a:lnSpc>
            <a:spcBef>
              <a:spcPct val="0"/>
            </a:spcBef>
            <a:spcAft>
              <a:spcPct val="35000"/>
            </a:spcAft>
            <a:buNone/>
          </a:pPr>
          <a:r>
            <a:rPr lang="en-US" sz="1300" kern="1200">
              <a:latin typeface="Arial" panose="020B0604020202020204" pitchFamily="34" charset="0"/>
              <a:ea typeface="Roboto" panose="02000000000000000000" pitchFamily="2" charset="0"/>
              <a:cs typeface="Arial" panose="020B0604020202020204" pitchFamily="34" charset="0"/>
            </a:rPr>
            <a:t> Patient Demographics</a:t>
          </a:r>
        </a:p>
      </dsp:txBody>
      <dsp:txXfrm>
        <a:off x="237350" y="511388"/>
        <a:ext cx="1140157" cy="1140157"/>
      </dsp:txXfrm>
    </dsp:sp>
    <dsp:sp modelId="{0BE339E0-1394-480D-A1A0-D77014C68CF1}">
      <dsp:nvSpPr>
        <dsp:cNvPr id="0" name=""/>
        <dsp:cNvSpPr/>
      </dsp:nvSpPr>
      <dsp:spPr>
        <a:xfrm>
          <a:off x="1744571" y="613863"/>
          <a:ext cx="935206" cy="935206"/>
        </a:xfrm>
        <a:prstGeom prst="mathPlus">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rgbClr val="8B1E45"/>
            </a:solidFill>
            <a:latin typeface="Arial" panose="020B0604020202020204" pitchFamily="34" charset="0"/>
            <a:cs typeface="Arial" panose="020B0604020202020204" pitchFamily="34" charset="0"/>
          </a:endParaRPr>
        </a:p>
      </dsp:txBody>
      <dsp:txXfrm>
        <a:off x="1868533" y="971486"/>
        <a:ext cx="687282" cy="219960"/>
      </dsp:txXfrm>
    </dsp:sp>
    <dsp:sp modelId="{4313593F-E70D-4CC7-9285-10FD38C532A9}">
      <dsp:nvSpPr>
        <dsp:cNvPr id="0" name=""/>
        <dsp:cNvSpPr/>
      </dsp:nvSpPr>
      <dsp:spPr>
        <a:xfrm>
          <a:off x="2810707" y="275254"/>
          <a:ext cx="1612425" cy="1612425"/>
        </a:xfrm>
        <a:prstGeom prst="ellipse">
          <a:avLst/>
        </a:prstGeom>
        <a:gradFill rotWithShape="0">
          <a:gsLst>
            <a:gs pos="0">
              <a:schemeClr val="accent2">
                <a:hueOff val="-703407"/>
                <a:satOff val="0"/>
                <a:lumOff val="490"/>
                <a:alphaOff val="0"/>
                <a:satMod val="103000"/>
                <a:lumMod val="102000"/>
                <a:tint val="94000"/>
              </a:schemeClr>
            </a:gs>
            <a:gs pos="50000">
              <a:schemeClr val="accent2">
                <a:hueOff val="-703407"/>
                <a:satOff val="0"/>
                <a:lumOff val="490"/>
                <a:alphaOff val="0"/>
                <a:satMod val="110000"/>
                <a:lumMod val="100000"/>
                <a:shade val="100000"/>
              </a:schemeClr>
            </a:gs>
            <a:gs pos="100000">
              <a:schemeClr val="accent2">
                <a:hueOff val="-703407"/>
                <a:satOff val="0"/>
                <a:lumOff val="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u="sng" kern="1200">
              <a:latin typeface="Arial" panose="020B0604020202020204" pitchFamily="34" charset="0"/>
              <a:ea typeface="Roboto" panose="02000000000000000000" pitchFamily="2" charset="0"/>
              <a:cs typeface="Arial" panose="020B0604020202020204" pitchFamily="34" charset="0"/>
            </a:rPr>
            <a:t>HCCs</a:t>
          </a:r>
          <a:r>
            <a:rPr lang="en-US" sz="1300" kern="1200">
              <a:latin typeface="Arial" panose="020B0604020202020204" pitchFamily="34" charset="0"/>
              <a:ea typeface="Roboto" panose="02000000000000000000" pitchFamily="2" charset="0"/>
              <a:cs typeface="Arial" panose="020B0604020202020204" pitchFamily="34" charset="0"/>
            </a:rPr>
            <a:t> </a:t>
          </a:r>
        </a:p>
        <a:p>
          <a:pPr marL="0" lvl="0" indent="0" algn="ctr" defTabSz="577850" rtl="0">
            <a:lnSpc>
              <a:spcPct val="90000"/>
            </a:lnSpc>
            <a:spcBef>
              <a:spcPct val="0"/>
            </a:spcBef>
            <a:spcAft>
              <a:spcPct val="35000"/>
            </a:spcAft>
            <a:buNone/>
          </a:pPr>
          <a:r>
            <a:rPr lang="en-US" sz="1300" kern="1200">
              <a:latin typeface="Arial" panose="020B0604020202020204" pitchFamily="34" charset="0"/>
              <a:ea typeface="Roboto" panose="02000000000000000000" pitchFamily="2" charset="0"/>
              <a:cs typeface="Arial" panose="020B0604020202020204" pitchFamily="34" charset="0"/>
            </a:rPr>
            <a:t>Coded with Weighted Diagnoses</a:t>
          </a:r>
        </a:p>
      </dsp:txBody>
      <dsp:txXfrm>
        <a:off x="3046841" y="511388"/>
        <a:ext cx="1140157" cy="1140157"/>
      </dsp:txXfrm>
    </dsp:sp>
    <dsp:sp modelId="{9A3C4E69-FF46-4C16-883E-3797F4170B63}">
      <dsp:nvSpPr>
        <dsp:cNvPr id="0" name=""/>
        <dsp:cNvSpPr/>
      </dsp:nvSpPr>
      <dsp:spPr>
        <a:xfrm>
          <a:off x="4554061" y="613863"/>
          <a:ext cx="935206" cy="935206"/>
        </a:xfrm>
        <a:prstGeom prst="mathEqual">
          <a:avLst/>
        </a:prstGeom>
        <a:gradFill rotWithShape="0">
          <a:gsLst>
            <a:gs pos="0">
              <a:schemeClr val="accent2">
                <a:hueOff val="-1406813"/>
                <a:satOff val="0"/>
                <a:lumOff val="980"/>
                <a:alphaOff val="0"/>
                <a:satMod val="103000"/>
                <a:lumMod val="102000"/>
                <a:tint val="94000"/>
              </a:schemeClr>
            </a:gs>
            <a:gs pos="50000">
              <a:schemeClr val="accent2">
                <a:hueOff val="-1406813"/>
                <a:satOff val="0"/>
                <a:lumOff val="980"/>
                <a:alphaOff val="0"/>
                <a:satMod val="110000"/>
                <a:lumMod val="100000"/>
                <a:shade val="100000"/>
              </a:schemeClr>
            </a:gs>
            <a:gs pos="100000">
              <a:schemeClr val="accent2">
                <a:hueOff val="-1406813"/>
                <a:satOff val="0"/>
                <a:lumOff val="9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a:off x="4678023" y="806515"/>
        <a:ext cx="687282" cy="549902"/>
      </dsp:txXfrm>
    </dsp:sp>
    <dsp:sp modelId="{E4A64C72-CF46-47D5-82DB-0C725182B03A}">
      <dsp:nvSpPr>
        <dsp:cNvPr id="0" name=""/>
        <dsp:cNvSpPr/>
      </dsp:nvSpPr>
      <dsp:spPr>
        <a:xfrm>
          <a:off x="5620197" y="275254"/>
          <a:ext cx="1612425" cy="1612425"/>
        </a:xfrm>
        <a:prstGeom prst="ellipse">
          <a:avLst/>
        </a:prstGeom>
        <a:gradFill rotWithShape="0">
          <a:gsLst>
            <a:gs pos="0">
              <a:schemeClr val="accent2">
                <a:hueOff val="-1406813"/>
                <a:satOff val="0"/>
                <a:lumOff val="980"/>
                <a:alphaOff val="0"/>
                <a:satMod val="103000"/>
                <a:lumMod val="102000"/>
                <a:tint val="94000"/>
              </a:schemeClr>
            </a:gs>
            <a:gs pos="50000">
              <a:schemeClr val="accent2">
                <a:hueOff val="-1406813"/>
                <a:satOff val="0"/>
                <a:lumOff val="980"/>
                <a:alphaOff val="0"/>
                <a:satMod val="110000"/>
                <a:lumMod val="100000"/>
                <a:shade val="100000"/>
              </a:schemeClr>
            </a:gs>
            <a:gs pos="100000">
              <a:schemeClr val="accent2">
                <a:hueOff val="-1406813"/>
                <a:satOff val="0"/>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u="sng" kern="1200" cap="none" spc="0">
              <a:ln w="0"/>
              <a:effectLst>
                <a:outerShdw blurRad="38100" dist="19050" dir="2700000" algn="tl" rotWithShape="0">
                  <a:schemeClr val="dk1">
                    <a:alpha val="40000"/>
                  </a:schemeClr>
                </a:outerShdw>
              </a:effectLst>
              <a:latin typeface="Arial" panose="020B0604020202020204" pitchFamily="34" charset="0"/>
              <a:ea typeface="Roboto" panose="02000000000000000000" pitchFamily="2" charset="0"/>
              <a:cs typeface="Arial" panose="020B0604020202020204" pitchFamily="34" charset="0"/>
            </a:rPr>
            <a:t>PATIENT </a:t>
          </a:r>
        </a:p>
        <a:p>
          <a:pPr marL="0" lvl="0" indent="0" algn="ctr" defTabSz="577850" rtl="0">
            <a:lnSpc>
              <a:spcPct val="90000"/>
            </a:lnSpc>
            <a:spcBef>
              <a:spcPct val="0"/>
            </a:spcBef>
            <a:spcAft>
              <a:spcPct val="35000"/>
            </a:spcAft>
            <a:buNone/>
          </a:pPr>
          <a:r>
            <a:rPr lang="en-US" sz="1300" b="1" kern="1200" cap="none" spc="0">
              <a:ln w="0"/>
              <a:effectLst>
                <a:outerShdw blurRad="38100" dist="19050" dir="2700000" algn="tl" rotWithShape="0">
                  <a:schemeClr val="dk1">
                    <a:alpha val="40000"/>
                  </a:schemeClr>
                </a:outerShdw>
              </a:effectLst>
              <a:latin typeface="Arial" panose="020B0604020202020204" pitchFamily="34" charset="0"/>
              <a:ea typeface="Roboto" panose="02000000000000000000" pitchFamily="2" charset="0"/>
              <a:cs typeface="Arial" panose="020B0604020202020204" pitchFamily="34" charset="0"/>
            </a:rPr>
            <a:t>RISK SCORE (RAF)</a:t>
          </a:r>
        </a:p>
      </dsp:txBody>
      <dsp:txXfrm>
        <a:off x="5856331" y="511388"/>
        <a:ext cx="1140157" cy="114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09B5D-65FF-4EEC-86C6-3E04785F7FDB}">
      <dsp:nvSpPr>
        <dsp:cNvPr id="0" name=""/>
        <dsp:cNvSpPr/>
      </dsp:nvSpPr>
      <dsp:spPr>
        <a:xfrm rot="5400000">
          <a:off x="7005547" y="-2933938"/>
          <a:ext cx="924765" cy="70286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Serious chronic conditions often merit evaluation multiple times throughout the year.  </a:t>
          </a:r>
        </a:p>
      </dsp:txBody>
      <dsp:txXfrm rot="-5400000">
        <a:off x="3953610" y="163142"/>
        <a:ext cx="6983497" cy="834479"/>
      </dsp:txXfrm>
    </dsp:sp>
    <dsp:sp modelId="{08394697-822A-4DE7-8CB1-2A2FFE3E10AD}">
      <dsp:nvSpPr>
        <dsp:cNvPr id="0" name=""/>
        <dsp:cNvSpPr/>
      </dsp:nvSpPr>
      <dsp:spPr>
        <a:xfrm>
          <a:off x="0" y="2403"/>
          <a:ext cx="3953610" cy="115595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The risk score is reset by CMS on January 1st of every calendar year</a:t>
          </a:r>
        </a:p>
      </dsp:txBody>
      <dsp:txXfrm>
        <a:off x="56429" y="58832"/>
        <a:ext cx="3840752" cy="1043098"/>
      </dsp:txXfrm>
    </dsp:sp>
    <dsp:sp modelId="{E9CFE40F-D44C-445F-A752-836F29E11EF7}">
      <dsp:nvSpPr>
        <dsp:cNvPr id="0" name=""/>
        <dsp:cNvSpPr/>
      </dsp:nvSpPr>
      <dsp:spPr>
        <a:xfrm rot="5400000">
          <a:off x="7005547" y="-1720183"/>
          <a:ext cx="924765" cy="70286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Important to make sure we are capturing the accurate condition of the patient now, so we are reimbursed appropriately in the future</a:t>
          </a:r>
        </a:p>
      </dsp:txBody>
      <dsp:txXfrm rot="-5400000">
        <a:off x="3953610" y="1376897"/>
        <a:ext cx="6983497" cy="834479"/>
      </dsp:txXfrm>
    </dsp:sp>
    <dsp:sp modelId="{120BF459-8DBC-4A66-80A5-B38BA1991F2A}">
      <dsp:nvSpPr>
        <dsp:cNvPr id="0" name=""/>
        <dsp:cNvSpPr/>
      </dsp:nvSpPr>
      <dsp:spPr>
        <a:xfrm>
          <a:off x="0" y="1216158"/>
          <a:ext cx="3953610" cy="115595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Your diagnoses in the current year reflect the patient’s risk score in the next year</a:t>
          </a:r>
        </a:p>
      </dsp:txBody>
      <dsp:txXfrm>
        <a:off x="56429" y="1272587"/>
        <a:ext cx="3840752" cy="1043098"/>
      </dsp:txXfrm>
    </dsp:sp>
    <dsp:sp modelId="{0FD5D1B0-A1C8-478F-B047-BE67120C4972}">
      <dsp:nvSpPr>
        <dsp:cNvPr id="0" name=""/>
        <dsp:cNvSpPr/>
      </dsp:nvSpPr>
      <dsp:spPr>
        <a:xfrm rot="5400000">
          <a:off x="7005547" y="-506428"/>
          <a:ext cx="924765" cy="70286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“Unspecified” ICD10 codes don’t reflect clinical detail</a:t>
          </a:r>
        </a:p>
      </dsp:txBody>
      <dsp:txXfrm rot="-5400000">
        <a:off x="3953610" y="2590652"/>
        <a:ext cx="6983497" cy="834479"/>
      </dsp:txXfrm>
    </dsp:sp>
    <dsp:sp modelId="{9C089948-6CB3-4075-A1F9-119599BAECEA}">
      <dsp:nvSpPr>
        <dsp:cNvPr id="0" name=""/>
        <dsp:cNvSpPr/>
      </dsp:nvSpPr>
      <dsp:spPr>
        <a:xfrm>
          <a:off x="0" y="2429912"/>
          <a:ext cx="3953610" cy="115595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Specificity of diagnosis is critical to accurately representation of risk score</a:t>
          </a:r>
        </a:p>
      </dsp:txBody>
      <dsp:txXfrm>
        <a:off x="56429" y="2486341"/>
        <a:ext cx="3840752" cy="1043098"/>
      </dsp:txXfrm>
    </dsp:sp>
    <dsp:sp modelId="{AEB80CFC-7EC1-4429-862C-57C9D1452BF7}">
      <dsp:nvSpPr>
        <dsp:cNvPr id="0" name=""/>
        <dsp:cNvSpPr/>
      </dsp:nvSpPr>
      <dsp:spPr>
        <a:xfrm rot="5400000">
          <a:off x="7005547" y="707325"/>
          <a:ext cx="924765" cy="702864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If a patient is experiencing symptoms, is undergoing treatment, or requires monitoring, the diagnosis should be coded as an active condition.</a:t>
          </a:r>
        </a:p>
      </dsp:txBody>
      <dsp:txXfrm rot="-5400000">
        <a:off x="3953610" y="3804406"/>
        <a:ext cx="6983497" cy="834479"/>
      </dsp:txXfrm>
    </dsp:sp>
    <dsp:sp modelId="{90C6E422-D321-41C0-ABFF-A719FFE89BFC}">
      <dsp:nvSpPr>
        <dsp:cNvPr id="0" name=""/>
        <dsp:cNvSpPr/>
      </dsp:nvSpPr>
      <dsp:spPr>
        <a:xfrm>
          <a:off x="0" y="3643667"/>
          <a:ext cx="3953610" cy="115595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“History of” codes do not add risk adjustment value.</a:t>
          </a:r>
        </a:p>
      </dsp:txBody>
      <dsp:txXfrm>
        <a:off x="56429" y="3700096"/>
        <a:ext cx="3840752" cy="1043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BB845-2A43-4D43-BB3F-C2ED932AE54D}">
      <dsp:nvSpPr>
        <dsp:cNvPr id="0" name=""/>
        <dsp:cNvSpPr/>
      </dsp:nvSpPr>
      <dsp:spPr>
        <a:xfrm>
          <a:off x="0" y="0"/>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Diabetes</a:t>
          </a:r>
        </a:p>
      </dsp:txBody>
      <dsp:txXfrm>
        <a:off x="2270309" y="0"/>
        <a:ext cx="8711941" cy="738593"/>
      </dsp:txXfrm>
    </dsp:sp>
    <dsp:sp modelId="{DE86F4F4-7C8A-474A-A362-1D2614109020}">
      <dsp:nvSpPr>
        <dsp:cNvPr id="0" name=""/>
        <dsp:cNvSpPr/>
      </dsp:nvSpPr>
      <dsp:spPr>
        <a:xfrm>
          <a:off x="73859" y="73859"/>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4C567AF-BFAB-4FCC-889C-7CC081AF0A3A}">
      <dsp:nvSpPr>
        <dsp:cNvPr id="0" name=""/>
        <dsp:cNvSpPr/>
      </dsp:nvSpPr>
      <dsp:spPr>
        <a:xfrm>
          <a:off x="0" y="812452"/>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Chronic kidney disease</a:t>
          </a:r>
        </a:p>
      </dsp:txBody>
      <dsp:txXfrm>
        <a:off x="2270309" y="812452"/>
        <a:ext cx="8711941" cy="738593"/>
      </dsp:txXfrm>
    </dsp:sp>
    <dsp:sp modelId="{1F8A3AE4-847D-4755-A015-180725C76E9F}">
      <dsp:nvSpPr>
        <dsp:cNvPr id="0" name=""/>
        <dsp:cNvSpPr/>
      </dsp:nvSpPr>
      <dsp:spPr>
        <a:xfrm>
          <a:off x="73859" y="886311"/>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75DAF9C-E623-4CD4-96A9-CE8F68483DA1}">
      <dsp:nvSpPr>
        <dsp:cNvPr id="0" name=""/>
        <dsp:cNvSpPr/>
      </dsp:nvSpPr>
      <dsp:spPr>
        <a:xfrm>
          <a:off x="0" y="1624904"/>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Malignancy</a:t>
          </a:r>
        </a:p>
      </dsp:txBody>
      <dsp:txXfrm>
        <a:off x="2270309" y="1624904"/>
        <a:ext cx="8711941" cy="738593"/>
      </dsp:txXfrm>
    </dsp:sp>
    <dsp:sp modelId="{9CEE81D5-F694-402C-8329-940494C17BF6}">
      <dsp:nvSpPr>
        <dsp:cNvPr id="0" name=""/>
        <dsp:cNvSpPr/>
      </dsp:nvSpPr>
      <dsp:spPr>
        <a:xfrm>
          <a:off x="73859" y="1698764"/>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0A1314-FA17-40EE-8BD8-D341D0F2BAB8}">
      <dsp:nvSpPr>
        <dsp:cNvPr id="0" name=""/>
        <dsp:cNvSpPr/>
      </dsp:nvSpPr>
      <dsp:spPr>
        <a:xfrm>
          <a:off x="0" y="2437357"/>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Morbid obesity</a:t>
          </a:r>
        </a:p>
      </dsp:txBody>
      <dsp:txXfrm>
        <a:off x="2270309" y="2437357"/>
        <a:ext cx="8711941" cy="738593"/>
      </dsp:txXfrm>
    </dsp:sp>
    <dsp:sp modelId="{DEB81727-471C-461E-9DE8-08BEFE47BC3B}">
      <dsp:nvSpPr>
        <dsp:cNvPr id="0" name=""/>
        <dsp:cNvSpPr/>
      </dsp:nvSpPr>
      <dsp:spPr>
        <a:xfrm>
          <a:off x="73859" y="2511216"/>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FDE0F87-87CE-406A-AD4E-A4F13DF857EC}">
      <dsp:nvSpPr>
        <dsp:cNvPr id="0" name=""/>
        <dsp:cNvSpPr/>
      </dsp:nvSpPr>
      <dsp:spPr>
        <a:xfrm>
          <a:off x="0" y="3249809"/>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Major depression</a:t>
          </a:r>
        </a:p>
      </dsp:txBody>
      <dsp:txXfrm>
        <a:off x="2270309" y="3249809"/>
        <a:ext cx="8711941" cy="738593"/>
      </dsp:txXfrm>
    </dsp:sp>
    <dsp:sp modelId="{9430D3A7-EEBB-4198-80D1-F08546F52920}">
      <dsp:nvSpPr>
        <dsp:cNvPr id="0" name=""/>
        <dsp:cNvSpPr/>
      </dsp:nvSpPr>
      <dsp:spPr>
        <a:xfrm>
          <a:off x="73859" y="3323669"/>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2DF9E82-E9DB-4CA2-9927-714402CD4C1B}">
      <dsp:nvSpPr>
        <dsp:cNvPr id="0" name=""/>
        <dsp:cNvSpPr/>
      </dsp:nvSpPr>
      <dsp:spPr>
        <a:xfrm>
          <a:off x="0" y="4062262"/>
          <a:ext cx="10982251" cy="73859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Dementia / Alzheimer's</a:t>
          </a:r>
        </a:p>
      </dsp:txBody>
      <dsp:txXfrm>
        <a:off x="2270309" y="4062262"/>
        <a:ext cx="8711941" cy="738593"/>
      </dsp:txXfrm>
    </dsp:sp>
    <dsp:sp modelId="{F2096C14-F75D-404E-B82C-59550AD8B652}">
      <dsp:nvSpPr>
        <dsp:cNvPr id="0" name=""/>
        <dsp:cNvSpPr/>
      </dsp:nvSpPr>
      <dsp:spPr>
        <a:xfrm>
          <a:off x="73859" y="4136121"/>
          <a:ext cx="2196450" cy="590874"/>
        </a:xfrm>
        <a:prstGeom prst="roundRect">
          <a:avLst>
            <a:gd name="adj" fmla="val 1000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E905D-5616-46A5-889A-954BF4A3A337}"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9FD14-BA3A-4692-93B5-C1ADA9C169D6}" type="slidenum">
              <a:rPr lang="en-US" smtClean="0"/>
              <a:t>‹#›</a:t>
            </a:fld>
            <a:endParaRPr lang="en-US"/>
          </a:p>
        </p:txBody>
      </p:sp>
    </p:spTree>
    <p:extLst>
      <p:ext uri="{BB962C8B-B14F-4D97-AF65-F5344CB8AC3E}">
        <p14:creationId xmlns:p14="http://schemas.microsoft.com/office/powerpoint/2010/main" val="253461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a review of Clinical Condition Documentation (CCD) for Trinity Health Providers refreshed for 2025.  I’m Dan Weiswasser, a primary care physician and the vice-president and chief medical officer for Trinity Health Medical Group and Clinical Integration at Trinity Health’s System Office in Livonia, MI.</a:t>
            </a:r>
          </a:p>
        </p:txBody>
      </p:sp>
      <p:sp>
        <p:nvSpPr>
          <p:cNvPr id="4" name="Slide Number Placeholder 3"/>
          <p:cNvSpPr>
            <a:spLocks noGrp="1"/>
          </p:cNvSpPr>
          <p:nvPr>
            <p:ph type="sldNum" sz="quarter" idx="5"/>
          </p:nvPr>
        </p:nvSpPr>
        <p:spPr/>
        <p:txBody>
          <a:bodyPr/>
          <a:lstStyle/>
          <a:p>
            <a:fld id="{C469FD14-BA3A-4692-93B5-C1ADA9C169D6}" type="slidenum">
              <a:rPr lang="en-US" smtClean="0"/>
              <a:t>1</a:t>
            </a:fld>
            <a:endParaRPr lang="en-US"/>
          </a:p>
        </p:txBody>
      </p:sp>
    </p:spTree>
    <p:extLst>
      <p:ext uri="{BB962C8B-B14F-4D97-AF65-F5344CB8AC3E}">
        <p14:creationId xmlns:p14="http://schemas.microsoft.com/office/powerpoint/2010/main" val="222856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3D51-0A5C-41FA-73E1-63B1ADAEC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F24DE-EF33-6B36-63F7-0A8BE57A8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90B0B-0B41-C9BB-2B42-29924ED881DE}"/>
              </a:ext>
            </a:extLst>
          </p:cNvPr>
          <p:cNvSpPr>
            <a:spLocks noGrp="1"/>
          </p:cNvSpPr>
          <p:nvPr>
            <p:ph type="body" idx="1"/>
          </p:nvPr>
        </p:nvSpPr>
        <p:spPr/>
        <p:txBody>
          <a:bodyPr/>
          <a:lstStyle/>
          <a:p>
            <a:pPr marL="0" marR="0">
              <a:lnSpc>
                <a:spcPct val="106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diabetes, we should seek to specify both its type and, when possible, its cause.</a:t>
            </a:r>
          </a:p>
          <a:p>
            <a:pPr marL="0" marR="0">
              <a:lnSpc>
                <a:spcPct val="106000"/>
              </a:lnSpc>
              <a:spcBef>
                <a:spcPts val="0"/>
              </a:spcBef>
              <a:spcAft>
                <a:spcPts val="0"/>
              </a:spcAft>
            </a:pPr>
            <a:endPar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ICD 10 lacks a code for "uncontrolled diabetes". We should, therefore, avoid vague descriptors. </a:t>
            </a:r>
          </a:p>
          <a:p>
            <a:pPr marL="0" marR="0">
              <a:lnSpc>
                <a:spcPct val="106000"/>
              </a:lnSpc>
              <a:spcBef>
                <a:spcPts val="0"/>
              </a:spcBef>
              <a:spcAft>
                <a:spcPts val="0"/>
              </a:spcAft>
            </a:pPr>
            <a:endPar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should, instead, seek to file ICD 10 codes and provide supporting documentation that reflects whether the patient has hypoglycemia, hyperglycemia, both, or adequate control</a:t>
            </a:r>
          </a:p>
          <a:p>
            <a:pPr marL="0" marR="0">
              <a:lnSpc>
                <a:spcPct val="106000"/>
              </a:lnSpc>
              <a:spcBef>
                <a:spcPts val="0"/>
              </a:spcBef>
              <a:spcAft>
                <a:spcPts val="0"/>
              </a:spcAft>
            </a:pPr>
            <a:endPar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en-US" sz="1200"/>
              <a:t>The code for long term use of insulin, Z79.4 , </a:t>
            </a:r>
            <a:r>
              <a:rPr lang="en-US" sz="1200">
                <a:solidFill>
                  <a:srgbClr val="000000"/>
                </a:solidFill>
                <a:latin typeface="Arial"/>
              </a:rPr>
              <a:t>also has risk adjustment value.  Diagnoses that reflect the use of other medications for glycemic control do not.</a:t>
            </a:r>
            <a:endParaRPr kumimoji="0" lang="en-US" sz="1200" i="0" u="none" strike="noStrike" kern="1200" cap="none" spc="0" normalizeH="0" baseline="0" noProof="0">
              <a:ln>
                <a:noFill/>
              </a:ln>
              <a:solidFill>
                <a:srgbClr val="000000"/>
              </a:solidFill>
              <a:effectLst/>
              <a:uLnTx/>
              <a:uFillTx/>
              <a:latin typeface="Arial"/>
              <a:ea typeface="+mn-ea"/>
              <a:cs typeface="+mn-cs"/>
            </a:endParaRPr>
          </a:p>
          <a:p>
            <a:pPr marL="0" marR="0">
              <a:lnSpc>
                <a:spcPct val="106000"/>
              </a:lnSpc>
              <a:spcBef>
                <a:spcPts val="0"/>
              </a:spcBef>
              <a:spcAft>
                <a:spcPts val="0"/>
              </a:spcAft>
            </a:pPr>
            <a:endParaRPr lang="en-US" sz="12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AFDA7E40-8ECA-FE31-3790-D0D76F2DA1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88FAE-69B0-4651-B644-79B36AE626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diagnosis codes can typically be further specified by codes after the decimal point that identify associated complications and the specific body systems affected by diabetes.</a:t>
            </a:r>
          </a:p>
          <a:p>
            <a:endParaRPr lang="en-US"/>
          </a:p>
          <a:p>
            <a:r>
              <a:rPr lang="en-US"/>
              <a:t>If a patient has any complications from their diabetes, use of a “diabetes without complications” diagnosis is inappropriate.</a:t>
            </a:r>
          </a:p>
          <a:p>
            <a:endParaRPr lang="en-US"/>
          </a:p>
          <a:p>
            <a:r>
              <a:rPr lang="en-US"/>
              <a:t>For example, E11.22 reflects “Type 2 diabetes mellitus with diabetic CKD”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D7E693-33C7-4CAA-BE5E-57E74F1E4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58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crafting your coding and documentation for a diabetic visit, use terms to link the diabetes with its sequelae and try to be as specific as possible.  Note when a specialist is involved in diabetic care.</a:t>
            </a:r>
          </a:p>
          <a:p>
            <a:endParaRPr lang="en-US"/>
          </a:p>
          <a:p>
            <a:r>
              <a:rPr lang="en-US"/>
              <a:t>For example, if a patient has kidney disease as a result of their diabetes, document both conditions and the relationship between the two.  In the case, I’ve noted that the patient has E11.22, which is type 2 diabetes with chronic kidney disease.  I’ve also coded N18.31 to reflect that the chronic kidney disease is Stage 3a.</a:t>
            </a:r>
          </a:p>
          <a:p>
            <a:endParaRPr lang="en-US"/>
          </a:p>
          <a:p>
            <a:r>
              <a:rPr lang="en-US"/>
              <a:t>My documentation reflects both conditions and, using MEAT criteria, reflects my monitoring and evaluation of the status of both conditions as well as the involvement of a nephrologist.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8EF64-1ED7-4F03-9CD4-021281F5AB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07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now turn to chronic kidney disease (CKD) itself</a:t>
            </a:r>
          </a:p>
          <a:p>
            <a:endParaRPr lang="en-US"/>
          </a:p>
          <a:p>
            <a:r>
              <a:rPr lang="en-US"/>
              <a:t>Again, a provider should code the most specific condition.  It is not sufficient to list lab results.  List the stage of the CKD in both the coding and documentation.</a:t>
            </a:r>
          </a:p>
          <a:p>
            <a:endParaRPr lang="en-US"/>
          </a:p>
          <a:p>
            <a:r>
              <a:rPr lang="en-US"/>
              <a:t>And, as in the previous slide, we should note when CKD is a result of another condition, such as diabetes or hypertension.</a:t>
            </a:r>
          </a:p>
          <a:p>
            <a:endParaRPr lang="en-US"/>
          </a:p>
          <a:p>
            <a:r>
              <a:rPr lang="en-US"/>
              <a:t>Again, proper coding and documentation reflect both conditions, and the documentation also reflects MEAT criteria</a:t>
            </a:r>
          </a:p>
        </p:txBody>
      </p:sp>
      <p:sp>
        <p:nvSpPr>
          <p:cNvPr id="4" name="Slide Number Placeholder 3"/>
          <p:cNvSpPr>
            <a:spLocks noGrp="1"/>
          </p:cNvSpPr>
          <p:nvPr>
            <p:ph type="sldNum" sz="quarter" idx="5"/>
          </p:nvPr>
        </p:nvSpPr>
        <p:spPr/>
        <p:txBody>
          <a:bodyPr/>
          <a:lstStyle/>
          <a:p>
            <a:fld id="{C469FD14-BA3A-4692-93B5-C1ADA9C169D6}" type="slidenum">
              <a:rPr lang="en-US" smtClean="0"/>
              <a:t>13</a:t>
            </a:fld>
            <a:endParaRPr lang="en-US"/>
          </a:p>
        </p:txBody>
      </p:sp>
    </p:spTree>
    <p:extLst>
      <p:ext uri="{BB962C8B-B14F-4D97-AF65-F5344CB8AC3E}">
        <p14:creationId xmlns:p14="http://schemas.microsoft.com/office/powerpoint/2010/main" val="343766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turn to malignancy.</a:t>
            </a:r>
          </a:p>
          <a:p>
            <a:endParaRPr lang="en-US"/>
          </a:p>
          <a:p>
            <a:r>
              <a:rPr lang="en-US"/>
              <a:t>The most common error in coding for cancer is a failure to distinguish between active malignancy and a history of malignancy.</a:t>
            </a:r>
          </a:p>
          <a:p>
            <a:endParaRPr lang="en-US"/>
          </a:p>
          <a:p>
            <a:r>
              <a:rPr lang="en-US"/>
              <a:t>Active cancer reflects when the malignancy is present, or the treatment is ongoing.  For example, if a patient is taking a SERM or aromatase therapy for breast cancer, that cancer can still be considered active because the treatment is ongoing, even if such therapy is years long.</a:t>
            </a:r>
          </a:p>
          <a:p>
            <a:endParaRPr lang="en-US"/>
          </a:p>
          <a:p>
            <a:r>
              <a:rPr lang="en-US"/>
              <a:t>Once that breast cancer treatment is completed and there is no longer any evidence of cancer, the diagnosis that should be used in an encounter and on the Problem List should be changed to a “personal history of malignant neoplasm of the breast”.</a:t>
            </a:r>
          </a:p>
        </p:txBody>
      </p:sp>
      <p:sp>
        <p:nvSpPr>
          <p:cNvPr id="4" name="Slide Number Placeholder 3"/>
          <p:cNvSpPr>
            <a:spLocks noGrp="1"/>
          </p:cNvSpPr>
          <p:nvPr>
            <p:ph type="sldNum" sz="quarter" idx="5"/>
          </p:nvPr>
        </p:nvSpPr>
        <p:spPr/>
        <p:txBody>
          <a:bodyPr/>
          <a:lstStyle/>
          <a:p>
            <a:fld id="{C469FD14-BA3A-4692-93B5-C1ADA9C169D6}" type="slidenum">
              <a:rPr lang="en-US" smtClean="0"/>
              <a:t>14</a:t>
            </a:fld>
            <a:endParaRPr lang="en-US"/>
          </a:p>
        </p:txBody>
      </p:sp>
    </p:spTree>
    <p:extLst>
      <p:ext uri="{BB962C8B-B14F-4D97-AF65-F5344CB8AC3E}">
        <p14:creationId xmlns:p14="http://schemas.microsoft.com/office/powerpoint/2010/main" val="63786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addressing obesity, it is again important to be specific.  If a patient has a BMI of 40 or greater or a BMI of 35 or higher and obesity-related comorbid conditions, then “Morbid obesity” or “Class 3 obesity” may be coded.  Examples of obesity-related comorbid conditions are diabetes, hypertension, or sleep apnea.</a:t>
            </a:r>
          </a:p>
          <a:p>
            <a:endParaRPr lang="en-US" dirty="0"/>
          </a:p>
          <a:p>
            <a:r>
              <a:rPr lang="en-US" dirty="0"/>
              <a:t>New obesity class codes were introduced in the Fall of 2024 and may be preferable since their language may be less stigmatizing.  Don’t code for both morbid obesity and Class 3 obesity, as these terms are synonymous.</a:t>
            </a:r>
          </a:p>
          <a:p>
            <a:endParaRPr lang="en-US" dirty="0"/>
          </a:p>
          <a:p>
            <a:r>
              <a:rPr lang="en-US" dirty="0"/>
              <a:t>Coders do advise the use of Z68 codes along with the more aforementioned general morbid obesity codes in order to reflect the BMI more specifically. For example, Z68.41 reflects a BMI of 40 – 44.9 and Z68.42 reflects a BMI of 45 – 49.9. </a:t>
            </a:r>
          </a:p>
        </p:txBody>
      </p:sp>
      <p:sp>
        <p:nvSpPr>
          <p:cNvPr id="4" name="Slide Number Placeholder 3"/>
          <p:cNvSpPr>
            <a:spLocks noGrp="1"/>
          </p:cNvSpPr>
          <p:nvPr>
            <p:ph type="sldNum" sz="quarter" idx="5"/>
          </p:nvPr>
        </p:nvSpPr>
        <p:spPr/>
        <p:txBody>
          <a:bodyPr/>
          <a:lstStyle/>
          <a:p>
            <a:fld id="{C469FD14-BA3A-4692-93B5-C1ADA9C169D6}" type="slidenum">
              <a:rPr lang="en-US" smtClean="0"/>
              <a:t>15</a:t>
            </a:fld>
            <a:endParaRPr lang="en-US"/>
          </a:p>
        </p:txBody>
      </p:sp>
    </p:spTree>
    <p:extLst>
      <p:ext uri="{BB962C8B-B14F-4D97-AF65-F5344CB8AC3E}">
        <p14:creationId xmlns:p14="http://schemas.microsoft.com/office/powerpoint/2010/main" val="150596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coding for depression, specificity is again preferred.</a:t>
            </a:r>
          </a:p>
          <a:p>
            <a:endParaRPr lang="en-US"/>
          </a:p>
          <a:p>
            <a:r>
              <a:rPr lang="en-US"/>
              <a:t>If the depression meets the criteria for major depression, code it as such.</a:t>
            </a:r>
          </a:p>
          <a:p>
            <a:pPr marL="171450" indent="-171450">
              <a:buFontTx/>
              <a:buChar char="-"/>
            </a:pPr>
            <a:endParaRPr lang="en-US"/>
          </a:p>
          <a:p>
            <a:pPr marL="0" indent="0">
              <a:buFontTx/>
              <a:buNone/>
            </a:pPr>
            <a:r>
              <a:rPr lang="en-US"/>
              <a:t>As you may recall, major depression is characterized by five or more symptoms during the same 2 week period.  I use the mnemonic “SIG E CAPS” to reflect:</a:t>
            </a:r>
          </a:p>
          <a:p>
            <a:pPr marL="0" indent="0">
              <a:buFontTx/>
              <a:buNone/>
            </a:pPr>
            <a:endParaRPr lang="en-US"/>
          </a:p>
          <a:p>
            <a:pPr marL="0" indent="0">
              <a:buFontTx/>
              <a:buNone/>
            </a:pPr>
            <a:r>
              <a:rPr lang="en-US"/>
              <a:t>S – sleep disturbance</a:t>
            </a:r>
          </a:p>
          <a:p>
            <a:pPr marL="0" indent="0">
              <a:buFontTx/>
              <a:buNone/>
            </a:pPr>
            <a:r>
              <a:rPr lang="en-US"/>
              <a:t>I – loss of interest</a:t>
            </a:r>
          </a:p>
          <a:p>
            <a:pPr marL="0" indent="0">
              <a:buFontTx/>
              <a:buNone/>
            </a:pPr>
            <a:r>
              <a:rPr lang="en-US"/>
              <a:t>G – guilt or feelings of worthlessness</a:t>
            </a:r>
          </a:p>
          <a:p>
            <a:pPr marL="0" indent="0">
              <a:buFontTx/>
              <a:buNone/>
            </a:pPr>
            <a:r>
              <a:rPr lang="en-US"/>
              <a:t>E –fatigue or loss of energy</a:t>
            </a:r>
          </a:p>
          <a:p>
            <a:pPr marL="0" indent="0">
              <a:buFontTx/>
              <a:buNone/>
            </a:pPr>
            <a:r>
              <a:rPr lang="en-US"/>
              <a:t>C – diminished concentration </a:t>
            </a:r>
          </a:p>
          <a:p>
            <a:pPr marL="0" indent="0">
              <a:buFontTx/>
              <a:buNone/>
            </a:pPr>
            <a:r>
              <a:rPr lang="en-US"/>
              <a:t>A – loss of appetite</a:t>
            </a:r>
          </a:p>
          <a:p>
            <a:pPr marL="0" indent="0">
              <a:buFontTx/>
              <a:buNone/>
            </a:pPr>
            <a:r>
              <a:rPr lang="en-US"/>
              <a:t>P – psychomotor agitation or retardation</a:t>
            </a:r>
          </a:p>
          <a:p>
            <a:pPr marL="0" indent="0">
              <a:buFontTx/>
              <a:buNone/>
            </a:pPr>
            <a:r>
              <a:rPr lang="en-US"/>
              <a:t>AND</a:t>
            </a:r>
          </a:p>
          <a:p>
            <a:pPr marL="0" indent="0">
              <a:buFontTx/>
              <a:buNone/>
            </a:pPr>
            <a:r>
              <a:rPr lang="en-US"/>
              <a:t>S – suicidality</a:t>
            </a:r>
          </a:p>
          <a:p>
            <a:pPr marL="0" indent="0">
              <a:buFontTx/>
              <a:buNone/>
            </a:pPr>
            <a:endParaRPr lang="en-US"/>
          </a:p>
          <a:p>
            <a:pPr marL="0" indent="0">
              <a:buFontTx/>
              <a:buNone/>
            </a:pPr>
            <a:r>
              <a:rPr lang="en-US"/>
              <a:t>Specify whether the depression is a single or recurrent episode.</a:t>
            </a:r>
          </a:p>
          <a:p>
            <a:pPr marL="0" indent="0">
              <a:buFontTx/>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use a tool such as the PHQ9 to assess and code the severity of the depression. Is it mild, moderate, or severe?</a:t>
            </a:r>
          </a:p>
        </p:txBody>
      </p:sp>
      <p:sp>
        <p:nvSpPr>
          <p:cNvPr id="4" name="Slide Number Placeholder 3"/>
          <p:cNvSpPr>
            <a:spLocks noGrp="1"/>
          </p:cNvSpPr>
          <p:nvPr>
            <p:ph type="sldNum" sz="quarter" idx="5"/>
          </p:nvPr>
        </p:nvSpPr>
        <p:spPr/>
        <p:txBody>
          <a:bodyPr/>
          <a:lstStyle/>
          <a:p>
            <a:fld id="{BA48EF64-1ED7-4F03-9CD4-021281F5AB36}" type="slidenum">
              <a:rPr lang="en-US" smtClean="0"/>
              <a:t>16</a:t>
            </a:fld>
            <a:endParaRPr lang="en-US"/>
          </a:p>
        </p:txBody>
      </p:sp>
    </p:spTree>
    <p:extLst>
      <p:ext uri="{BB962C8B-B14F-4D97-AF65-F5344CB8AC3E}">
        <p14:creationId xmlns:p14="http://schemas.microsoft.com/office/powerpoint/2010/main" val="233906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Dementia is another example in which specificity is helpful.</a:t>
            </a:r>
          </a:p>
          <a:p>
            <a:endParaRPr lang="en-US"/>
          </a:p>
          <a:p>
            <a:r>
              <a:rPr lang="en-US"/>
              <a:t>In areas of cognitive impairment, try to identify the likely specific condition rather than the symptom or a more vague finding.  This is important in considerations for treatment and prognosis as well as categorization.</a:t>
            </a:r>
          </a:p>
          <a:p>
            <a:endParaRPr lang="en-US"/>
          </a:p>
          <a:p>
            <a:pPr marL="0" indent="0">
              <a:lnSpc>
                <a:spcPct val="110000"/>
              </a:lnSpc>
              <a:buFont typeface="Arial" panose="020B0604020202020204" pitchFamily="34" charset="0"/>
              <a:buNone/>
            </a:pPr>
            <a:r>
              <a:rPr lang="en-US"/>
              <a:t>Criteria from the </a:t>
            </a:r>
            <a:r>
              <a:rPr lang="en-US" sz="3600"/>
              <a:t>National Institute on Aging and the Alzheimer's Association (NIA-AA) define probable Alzheimer’s dementia as </a:t>
            </a:r>
          </a:p>
          <a:p>
            <a:pPr marL="0" indent="0">
              <a:lnSpc>
                <a:spcPct val="110000"/>
              </a:lnSpc>
              <a:buFont typeface="Arial" panose="020B0604020202020204" pitchFamily="34" charset="0"/>
              <a:buNone/>
            </a:pPr>
            <a:r>
              <a:rPr lang="en-US" sz="3600"/>
              <a:t>cognitive impairment (established by history taking from the patient, a knowledgeable informant, </a:t>
            </a:r>
            <a:r>
              <a:rPr lang="en-US" sz="3600" u="sng"/>
              <a:t>and</a:t>
            </a:r>
            <a:r>
              <a:rPr lang="en-US" sz="3600"/>
              <a:t> objective assessment) that</a:t>
            </a:r>
          </a:p>
          <a:p>
            <a:pPr marL="914400" lvl="1" indent="-457200">
              <a:lnSpc>
                <a:spcPct val="110000"/>
              </a:lnSpc>
              <a:buFontTx/>
              <a:buChar char="-"/>
            </a:pPr>
            <a:r>
              <a:rPr lang="en-US" sz="2900"/>
              <a:t>Interferes with the ability to function at work or perform usual activities</a:t>
            </a:r>
          </a:p>
          <a:p>
            <a:pPr marL="914400" lvl="1" indent="-457200">
              <a:lnSpc>
                <a:spcPct val="110000"/>
              </a:lnSpc>
              <a:buFontTx/>
              <a:buChar char="-"/>
            </a:pPr>
            <a:r>
              <a:rPr lang="en-US" sz="2900"/>
              <a:t>Is a decline from a previous level of functioning and performing</a:t>
            </a:r>
          </a:p>
          <a:p>
            <a:pPr marL="914400" lvl="1" indent="-457200">
              <a:lnSpc>
                <a:spcPct val="110000"/>
              </a:lnSpc>
              <a:buFontTx/>
              <a:buChar char="-"/>
            </a:pPr>
            <a:r>
              <a:rPr lang="en-US" sz="2900"/>
              <a:t>Is not explained by delirium or major psychiatric disorder</a:t>
            </a:r>
          </a:p>
          <a:p>
            <a:pPr marL="914400" lvl="1" indent="-457200">
              <a:lnSpc>
                <a:spcPct val="110000"/>
              </a:lnSpc>
              <a:buFontTx/>
              <a:buChar char="-"/>
            </a:pPr>
            <a:endParaRPr lang="en-US" sz="2900"/>
          </a:p>
          <a:p>
            <a:pPr marL="0" lvl="0" indent="0">
              <a:lnSpc>
                <a:spcPct val="110000"/>
              </a:lnSpc>
              <a:buFontTx/>
              <a:buNone/>
            </a:pPr>
            <a:r>
              <a:rPr lang="en-US" sz="2900"/>
              <a:t>There is also an emerging role for biomarkers to help confirm this diagnosis</a:t>
            </a:r>
          </a:p>
          <a:p>
            <a:pPr marL="0" lvl="0" indent="0">
              <a:lnSpc>
                <a:spcPct val="110000"/>
              </a:lnSpc>
              <a:buFontTx/>
              <a:buNone/>
            </a:pPr>
            <a:endParaRPr lang="en-US" sz="2900"/>
          </a:p>
          <a:p>
            <a:pPr marL="0" lvl="0" indent="0">
              <a:lnSpc>
                <a:spcPct val="110000"/>
              </a:lnSpc>
              <a:buFontTx/>
              <a:buNone/>
            </a:pPr>
            <a:r>
              <a:rPr lang="en-US" sz="2900"/>
              <a:t>Here again is an example of good yet simple documentation.</a:t>
            </a:r>
          </a:p>
        </p:txBody>
      </p:sp>
      <p:sp>
        <p:nvSpPr>
          <p:cNvPr id="4" name="Slide Number Placeholder 3"/>
          <p:cNvSpPr>
            <a:spLocks noGrp="1"/>
          </p:cNvSpPr>
          <p:nvPr>
            <p:ph type="sldNum" sz="quarter" idx="5"/>
          </p:nvPr>
        </p:nvSpPr>
        <p:spPr/>
        <p:txBody>
          <a:bodyPr/>
          <a:lstStyle/>
          <a:p>
            <a:fld id="{C469FD14-BA3A-4692-93B5-C1ADA9C169D6}" type="slidenum">
              <a:rPr lang="en-US" smtClean="0"/>
              <a:t>17</a:t>
            </a:fld>
            <a:endParaRPr lang="en-US"/>
          </a:p>
        </p:txBody>
      </p:sp>
    </p:spTree>
    <p:extLst>
      <p:ext uri="{BB962C8B-B14F-4D97-AF65-F5344CB8AC3E}">
        <p14:creationId xmlns:p14="http://schemas.microsoft.com/office/powerpoint/2010/main" val="275263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so much for spending time with me today to learn more about how we address risk adjustment at Trinity Health.  </a:t>
            </a:r>
          </a:p>
          <a:p>
            <a:endParaRPr lang="en-US" dirty="0"/>
          </a:p>
          <a:p>
            <a:r>
              <a:rPr lang="en-US" dirty="0"/>
              <a:t>If you have further questions, your best sources are your health ministry’s physician leaders, operational directors, and coding experts.  You may also reach out to us here at Trinity Health System Office.  Your best resource here is Joey Bartman, the System Director of Clinical Condition Documentation.</a:t>
            </a:r>
          </a:p>
          <a:p>
            <a:endParaRPr lang="en-US" dirty="0"/>
          </a:p>
          <a:p>
            <a:r>
              <a:rPr lang="en-US" dirty="0"/>
              <a:t>Again, thanks.  Be well.</a:t>
            </a:r>
          </a:p>
        </p:txBody>
      </p:sp>
      <p:sp>
        <p:nvSpPr>
          <p:cNvPr id="4" name="Slide Number Placeholder 3"/>
          <p:cNvSpPr>
            <a:spLocks noGrp="1"/>
          </p:cNvSpPr>
          <p:nvPr>
            <p:ph type="sldNum" sz="quarter" idx="5"/>
          </p:nvPr>
        </p:nvSpPr>
        <p:spPr/>
        <p:txBody>
          <a:bodyPr/>
          <a:lstStyle/>
          <a:p>
            <a:fld id="{C469FD14-BA3A-4692-93B5-C1ADA9C169D6}" type="slidenum">
              <a:rPr lang="en-US" smtClean="0"/>
              <a:t>18</a:t>
            </a:fld>
            <a:endParaRPr lang="en-US"/>
          </a:p>
        </p:txBody>
      </p:sp>
    </p:spTree>
    <p:extLst>
      <p:ext uri="{BB962C8B-B14F-4D97-AF65-F5344CB8AC3E}">
        <p14:creationId xmlns:p14="http://schemas.microsoft.com/office/powerpoint/2010/main" val="259427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Trinity Health, risk adjustment, like so much of what we do, is focused on the care of the patient.  </a:t>
            </a:r>
          </a:p>
          <a:p>
            <a:endParaRPr lang="en-US"/>
          </a:p>
          <a:p>
            <a:r>
              <a:rPr lang="en-US"/>
              <a:t>This effort concerns ensuring that we as providers understand all of the conditions that comprise our patients’ health.  We demonstrate this by addressing them at least annually, and documenting them in our medical record – in our encounter diagnoses, in our Problem Lists, and our progress notes.  </a:t>
            </a:r>
          </a:p>
          <a:p>
            <a:endParaRPr lang="en-US"/>
          </a:p>
          <a:p>
            <a:r>
              <a:rPr lang="en-US"/>
              <a:t>Medicare Advantage payers, in turn, are reimbursed based on the medical complexity reflected in the record.  More medically complex patients are typically more expensive to care for.</a:t>
            </a:r>
          </a:p>
          <a:p>
            <a:endParaRPr lang="en-US"/>
          </a:p>
          <a:p>
            <a:r>
              <a:rPr lang="en-US"/>
              <a:t>While primary care providers may have the broadest view of a patient’s condition, risk adjustment must be addressed by all providers who provide patient care.  In fact, it is often the specialist who best understands the appropriate, most specific diagnosis for a subset of a patient’s conditions.</a:t>
            </a:r>
          </a:p>
          <a:p>
            <a:endParaRPr lang="en-US"/>
          </a:p>
          <a:p>
            <a:endParaRPr lang="en-US"/>
          </a:p>
        </p:txBody>
      </p:sp>
      <p:sp>
        <p:nvSpPr>
          <p:cNvPr id="4" name="Slide Number Placeholder 3"/>
          <p:cNvSpPr>
            <a:spLocks noGrp="1"/>
          </p:cNvSpPr>
          <p:nvPr>
            <p:ph type="sldNum" sz="quarter" idx="5"/>
          </p:nvPr>
        </p:nvSpPr>
        <p:spPr/>
        <p:txBody>
          <a:bodyPr/>
          <a:lstStyle/>
          <a:p>
            <a:fld id="{C469FD14-BA3A-4692-93B5-C1ADA9C169D6}" type="slidenum">
              <a:rPr lang="en-US" smtClean="0"/>
              <a:t>2</a:t>
            </a:fld>
            <a:endParaRPr lang="en-US"/>
          </a:p>
        </p:txBody>
      </p:sp>
    </p:spTree>
    <p:extLst>
      <p:ext uri="{BB962C8B-B14F-4D97-AF65-F5344CB8AC3E}">
        <p14:creationId xmlns:p14="http://schemas.microsoft.com/office/powerpoint/2010/main" val="198026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seeing a patient for a Medicare Advantage visit that involves risk adjustment, most of the criteria that comprise that patient’s risk score are fixed demographic elements.  These include their age, gender, Medicaid status, institutional status, and current reason for Medicare eligibility.  </a:t>
            </a:r>
          </a:p>
          <a:p>
            <a:endParaRPr lang="en-US"/>
          </a:p>
          <a:p>
            <a:r>
              <a:rPr lang="en-US"/>
              <a:t>The key area in which we as providers can influence the patient’s risk score is through addressing, coding, and documenting certain serious chronic medical conditions that fall into CMS established categories known as Hierarchical Condition </a:t>
            </a:r>
            <a:r>
              <a:rPr lang="en-US" err="1"/>
              <a:t>Categori</a:t>
            </a:r>
            <a:endParaRPr lang="en-US"/>
          </a:p>
        </p:txBody>
      </p:sp>
      <p:sp>
        <p:nvSpPr>
          <p:cNvPr id="4" name="Slide Number Placeholder 3"/>
          <p:cNvSpPr>
            <a:spLocks noGrp="1"/>
          </p:cNvSpPr>
          <p:nvPr>
            <p:ph type="sldNum" sz="quarter" idx="5"/>
          </p:nvPr>
        </p:nvSpPr>
        <p:spPr/>
        <p:txBody>
          <a:bodyPr/>
          <a:lstStyle/>
          <a:p>
            <a:fld id="{C469FD14-BA3A-4692-93B5-C1ADA9C169D6}" type="slidenum">
              <a:rPr lang="en-US" smtClean="0"/>
              <a:t>3</a:t>
            </a:fld>
            <a:endParaRPr lang="en-US"/>
          </a:p>
        </p:txBody>
      </p:sp>
    </p:spTree>
    <p:extLst>
      <p:ext uri="{BB962C8B-B14F-4D97-AF65-F5344CB8AC3E}">
        <p14:creationId xmlns:p14="http://schemas.microsoft.com/office/powerpoint/2010/main" val="31420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it is the patient’s numerical values attributed to demographics and to the HCC diagnoses submitted during the current calendar year that add up to make the patient’s risk adjustment factor (RAF) score.</a:t>
            </a:r>
          </a:p>
          <a:p>
            <a:endParaRPr lang="en-US"/>
          </a:p>
          <a:p>
            <a:r>
              <a:rPr lang="en-US"/>
              <a:t>The average national value is normalized to 1 every year by CMS.  A provider with a panel that averages less than 1 suggests one or more of three situations: a population that is healthier than average, a population that receives </a:t>
            </a:r>
            <a:r>
              <a:rPr lang="en-US" err="1"/>
              <a:t>undercoding</a:t>
            </a:r>
            <a:r>
              <a:rPr lang="en-US"/>
              <a:t>, or a population that hasn’t been seen that calendar year.  Conversely, a panel that averages more than 1 suggests a more medically complex population and/or a population that received inappropriately inflated coding.  </a:t>
            </a:r>
          </a:p>
          <a:p>
            <a:endParaRPr lang="en-US"/>
          </a:p>
          <a:p>
            <a:r>
              <a:rPr lang="en-US"/>
              <a:t>We should aim to see all of our attributed patients at least annually and to document all of their chronic conditions.  In this way, as providers, our panels’ risk adjustment values are accurate, and we are fairly reimbursed for the care that we provide.</a:t>
            </a:r>
          </a:p>
          <a:p>
            <a:endParaRPr lang="en-US"/>
          </a:p>
          <a:p>
            <a:r>
              <a:rPr lang="en-US"/>
              <a:t>The current CMS HCC risk adjustment methodology is version 28 (v28)</a:t>
            </a:r>
          </a:p>
        </p:txBody>
      </p:sp>
      <p:sp>
        <p:nvSpPr>
          <p:cNvPr id="4" name="Slide Number Placeholder 3"/>
          <p:cNvSpPr>
            <a:spLocks noGrp="1"/>
          </p:cNvSpPr>
          <p:nvPr>
            <p:ph type="sldNum" sz="quarter" idx="5"/>
          </p:nvPr>
        </p:nvSpPr>
        <p:spPr/>
        <p:txBody>
          <a:bodyPr/>
          <a:lstStyle/>
          <a:p>
            <a:fld id="{C469FD14-BA3A-4692-93B5-C1ADA9C169D6}" type="slidenum">
              <a:rPr lang="en-US" smtClean="0"/>
              <a:t>4</a:t>
            </a:fld>
            <a:endParaRPr lang="en-US"/>
          </a:p>
        </p:txBody>
      </p:sp>
    </p:spTree>
    <p:extLst>
      <p:ext uri="{BB962C8B-B14F-4D97-AF65-F5344CB8AC3E}">
        <p14:creationId xmlns:p14="http://schemas.microsoft.com/office/powerpoint/2010/main" val="17106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t>In many cases, it is the accuracy of our documentation that determines the differences in risk scoring.</a:t>
            </a:r>
          </a:p>
          <a:p>
            <a:pPr marL="0" marR="0">
              <a:spcBef>
                <a:spcPts val="0"/>
              </a:spcBef>
              <a:spcAft>
                <a:spcPts val="0"/>
              </a:spcAft>
            </a:pPr>
            <a:endParaRPr lang="en-US"/>
          </a:p>
          <a:p>
            <a:pPr marL="0" marR="0">
              <a:spcBef>
                <a:spcPts val="0"/>
              </a:spcBef>
              <a:spcAft>
                <a:spcPts val="0"/>
              </a:spcAft>
            </a:pPr>
            <a:r>
              <a:rPr lang="en-US"/>
              <a:t>By means of example, here is a hypothetical Medicare Advantage patient who presents with a UTI.  She is diabetic and has vascular complications, which have previously led to gangrene and subsequent foot amputation.  She contends with morbid obesity and major depression.</a:t>
            </a:r>
          </a:p>
          <a:p>
            <a:pPr marL="0" marR="0">
              <a:spcBef>
                <a:spcPts val="0"/>
              </a:spcBef>
              <a:spcAft>
                <a:spcPts val="0"/>
              </a:spcAft>
            </a:pPr>
            <a:endParaRPr lang="en-US"/>
          </a:p>
          <a:p>
            <a:pPr marL="0" marR="0">
              <a:spcBef>
                <a:spcPts val="0"/>
              </a:spcBef>
              <a:spcAft>
                <a:spcPts val="0"/>
              </a:spcAft>
            </a:pPr>
            <a:r>
              <a:rPr lang="en-US"/>
              <a:t>The two tables in blue represent two different ways of coding for this same visit. Both tables reflect risk adjustment scores for a 74yo community-based woman who is diagnosed with a UTI. </a:t>
            </a:r>
          </a:p>
          <a:p>
            <a:pPr marL="0" marR="0">
              <a:spcBef>
                <a:spcPts val="0"/>
              </a:spcBef>
              <a:spcAft>
                <a:spcPts val="0"/>
              </a:spcAft>
            </a:pPr>
            <a:endParaRPr lang="en-US"/>
          </a:p>
          <a:p>
            <a:pPr marL="0" marR="0">
              <a:spcBef>
                <a:spcPts val="0"/>
              </a:spcBef>
              <a:spcAft>
                <a:spcPts val="0"/>
              </a:spcAft>
            </a:pPr>
            <a:r>
              <a:rPr lang="en-US"/>
              <a:t>The left side represents a visit coded less rigorously, resulting in a risk adjustment factor (RAF) score of 0.561 and an estimated Medicare Advantage reimbursement of about $6000.  On the right, more attention is paid to coding the patient’s comorbidities accurately.  This more accurate coding and documentation results in almost three times as much reimbursement and is a more precise reflection of the patient’s clinical condition.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132ED-62B9-4E00-A4B2-594CFDA40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70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not sufficient to apply accurate encounter diagnoses.  These diagnoses must be supported by accurate documentation in our progress notes.</a:t>
            </a:r>
          </a:p>
          <a:p>
            <a:endParaRPr lang="en-US"/>
          </a:p>
          <a:p>
            <a:r>
              <a:rPr lang="en-US"/>
              <a:t>The acronym that we often use to characterize sufficient supporting documentation is MEAT.  This stands for Monitor, Evaluate, Assess, and Treat.  </a:t>
            </a:r>
          </a:p>
          <a:p>
            <a:endParaRPr lang="en-US"/>
          </a:p>
          <a:p>
            <a:r>
              <a:rPr lang="en-US"/>
              <a:t>The message is that each diagnosis code should be supported by documentation that reflects your efforts:</a:t>
            </a:r>
            <a:br>
              <a:rPr lang="en-US"/>
            </a:br>
            <a:endParaRPr lang="en-US"/>
          </a:p>
          <a:p>
            <a:pPr marL="228600" indent="-228600">
              <a:buAutoNum type="arabicPeriod"/>
            </a:pPr>
            <a:r>
              <a:rPr lang="en-US"/>
              <a:t>To monitor that condition by documentation observation of signs or symptoms that reflect that condition</a:t>
            </a:r>
          </a:p>
          <a:p>
            <a:pPr marL="228600" indent="-228600">
              <a:buAutoNum type="arabicPeriod"/>
            </a:pPr>
            <a:r>
              <a:rPr lang="en-US"/>
              <a:t>To evaluate that condition by reviewing results or responses to treatment</a:t>
            </a:r>
          </a:p>
          <a:p>
            <a:pPr marL="228600" indent="-228600">
              <a:buAutoNum type="arabicPeriod"/>
            </a:pPr>
            <a:r>
              <a:rPr lang="en-US"/>
              <a:t>To further assess the condition by ordering additional tests, by reviewing records, or by counseling or holding discussions with the patient and/or their proxies OR</a:t>
            </a:r>
          </a:p>
          <a:p>
            <a:pPr marL="228600" indent="-228600">
              <a:buAutoNum type="arabicPeriod"/>
            </a:pPr>
            <a:r>
              <a:rPr lang="en-US"/>
              <a:t>To further treat that condition with additional therapies, including medication</a:t>
            </a:r>
          </a:p>
        </p:txBody>
      </p:sp>
      <p:sp>
        <p:nvSpPr>
          <p:cNvPr id="4" name="Slide Number Placeholder 3"/>
          <p:cNvSpPr>
            <a:spLocks noGrp="1"/>
          </p:cNvSpPr>
          <p:nvPr>
            <p:ph type="sldNum" sz="quarter" idx="5"/>
          </p:nvPr>
        </p:nvSpPr>
        <p:spPr/>
        <p:txBody>
          <a:bodyPr/>
          <a:lstStyle/>
          <a:p>
            <a:fld id="{C469FD14-BA3A-4692-93B5-C1ADA9C169D6}" type="slidenum">
              <a:rPr lang="en-US" smtClean="0"/>
              <a:t>6</a:t>
            </a:fld>
            <a:endParaRPr lang="en-US"/>
          </a:p>
        </p:txBody>
      </p:sp>
    </p:spTree>
    <p:extLst>
      <p:ext uri="{BB962C8B-B14F-4D97-AF65-F5344CB8AC3E}">
        <p14:creationId xmlns:p14="http://schemas.microsoft.com/office/powerpoint/2010/main" val="381083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Medicare and Medicaid Services (CMS) only recognizes diagnoses submitted during the current calendar year, so we must revisit and recode such diagnoses at least once annually.  </a:t>
            </a:r>
          </a:p>
          <a:p>
            <a:endParaRPr lang="en-US" dirty="0"/>
          </a:p>
          <a:p>
            <a:r>
              <a:rPr lang="en-US" dirty="0"/>
              <a:t>This year’s cumulative risk scores are reflected in next year’s attributed risk score.  </a:t>
            </a:r>
          </a:p>
          <a:p>
            <a:endParaRPr lang="en-US" dirty="0"/>
          </a:p>
          <a:p>
            <a:r>
              <a:rPr lang="en-US" dirty="0"/>
              <a:t>These diagnoses should be as specific as your clinical acumen allows.  </a:t>
            </a:r>
          </a:p>
          <a:p>
            <a:endParaRPr lang="en-US" dirty="0"/>
          </a:p>
          <a:p>
            <a:r>
              <a:rPr lang="en-US" dirty="0"/>
              <a:t>Only active conditions contribute to risk adjustment value. “History of” codes do not.  If a patient’s condition is active, coding should reflect this.</a:t>
            </a:r>
          </a:p>
          <a:p>
            <a:endParaRPr lang="en-US" dirty="0"/>
          </a:p>
          <a:p>
            <a:endParaRPr lang="en-US" dirty="0"/>
          </a:p>
        </p:txBody>
      </p:sp>
      <p:sp>
        <p:nvSpPr>
          <p:cNvPr id="4" name="Slide Number Placeholder 3"/>
          <p:cNvSpPr>
            <a:spLocks noGrp="1"/>
          </p:cNvSpPr>
          <p:nvPr>
            <p:ph type="sldNum" sz="quarter" idx="5"/>
          </p:nvPr>
        </p:nvSpPr>
        <p:spPr/>
        <p:txBody>
          <a:bodyPr/>
          <a:lstStyle/>
          <a:p>
            <a:fld id="{C469FD14-BA3A-4692-93B5-C1ADA9C169D6}" type="slidenum">
              <a:rPr lang="en-US" smtClean="0"/>
              <a:t>7</a:t>
            </a:fld>
            <a:endParaRPr lang="en-US"/>
          </a:p>
        </p:txBody>
      </p:sp>
    </p:spTree>
    <p:extLst>
      <p:ext uri="{BB962C8B-B14F-4D97-AF65-F5344CB8AC3E}">
        <p14:creationId xmlns:p14="http://schemas.microsoft.com/office/powerpoint/2010/main" val="241762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some risk coding opportunities in specific disease categories</a:t>
            </a:r>
          </a:p>
        </p:txBody>
      </p:sp>
      <p:sp>
        <p:nvSpPr>
          <p:cNvPr id="4" name="Slide Number Placeholder 3"/>
          <p:cNvSpPr>
            <a:spLocks noGrp="1"/>
          </p:cNvSpPr>
          <p:nvPr>
            <p:ph type="sldNum" sz="quarter" idx="5"/>
          </p:nvPr>
        </p:nvSpPr>
        <p:spPr/>
        <p:txBody>
          <a:bodyPr/>
          <a:lstStyle/>
          <a:p>
            <a:fld id="{C469FD14-BA3A-4692-93B5-C1ADA9C169D6}" type="slidenum">
              <a:rPr lang="en-US" smtClean="0"/>
              <a:t>8</a:t>
            </a:fld>
            <a:endParaRPr lang="en-US"/>
          </a:p>
        </p:txBody>
      </p:sp>
    </p:spTree>
    <p:extLst>
      <p:ext uri="{BB962C8B-B14F-4D97-AF65-F5344CB8AC3E}">
        <p14:creationId xmlns:p14="http://schemas.microsoft.com/office/powerpoint/2010/main" val="423617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chronic any disease, malignancy, morbid obesity, major depression, and dementia all represent frequent opportunities for risk adjustment. Let's look at each of these conditions in some greater detail.</a:t>
            </a:r>
          </a:p>
        </p:txBody>
      </p:sp>
      <p:sp>
        <p:nvSpPr>
          <p:cNvPr id="4" name="Slide Number Placeholder 3"/>
          <p:cNvSpPr>
            <a:spLocks noGrp="1"/>
          </p:cNvSpPr>
          <p:nvPr>
            <p:ph type="sldNum" sz="quarter" idx="5"/>
          </p:nvPr>
        </p:nvSpPr>
        <p:spPr/>
        <p:txBody>
          <a:bodyPr/>
          <a:lstStyle/>
          <a:p>
            <a:fld id="{C469FD14-BA3A-4692-93B5-C1ADA9C169D6}" type="slidenum">
              <a:rPr lang="en-US" smtClean="0"/>
              <a:t>9</a:t>
            </a:fld>
            <a:endParaRPr lang="en-US"/>
          </a:p>
        </p:txBody>
      </p:sp>
    </p:spTree>
    <p:extLst>
      <p:ext uri="{BB962C8B-B14F-4D97-AF65-F5344CB8AC3E}">
        <p14:creationId xmlns:p14="http://schemas.microsoft.com/office/powerpoint/2010/main" val="266279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5E68E-21B4-E044-BFBB-D173C108CCFA}"/>
              </a:ext>
            </a:extLst>
          </p:cNvPr>
          <p:cNvPicPr>
            <a:picLocks noChangeAspect="1"/>
          </p:cNvPicPr>
          <p:nvPr userDrawn="1"/>
        </p:nvPicPr>
        <p:blipFill rotWithShape="1">
          <a:blip r:embed="rId2"/>
          <a:srcRect b="14776"/>
          <a:stretch/>
        </p:blipFill>
        <p:spPr>
          <a:xfrm>
            <a:off x="-185192" y="-52086"/>
            <a:ext cx="12377191" cy="5933383"/>
          </a:xfrm>
          <a:prstGeom prst="rect">
            <a:avLst/>
          </a:prstGeom>
        </p:spPr>
      </p:pic>
      <p:sp>
        <p:nvSpPr>
          <p:cNvPr id="2" name="Title 1">
            <a:extLst>
              <a:ext uri="{FF2B5EF4-FFF2-40B4-BE49-F238E27FC236}">
                <a16:creationId xmlns:a16="http://schemas.microsoft.com/office/drawing/2014/main" id="{454D3C23-1745-0F41-A3C2-C077196F2ED1}"/>
              </a:ext>
            </a:extLst>
          </p:cNvPr>
          <p:cNvSpPr>
            <a:spLocks noGrp="1"/>
          </p:cNvSpPr>
          <p:nvPr>
            <p:ph type="ctrTitle"/>
          </p:nvPr>
        </p:nvSpPr>
        <p:spPr>
          <a:xfrm>
            <a:off x="568738" y="2241275"/>
            <a:ext cx="11005848" cy="974033"/>
          </a:xfrm>
        </p:spPr>
        <p:txBody>
          <a:bodyPr anchor="t"/>
          <a:lstStyle>
            <a:lvl1pPr algn="ctr">
              <a:defRPr sz="300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FD2BD7-45AB-0547-AE05-A0F12C256384}"/>
              </a:ext>
            </a:extLst>
          </p:cNvPr>
          <p:cNvSpPr>
            <a:spLocks noGrp="1"/>
          </p:cNvSpPr>
          <p:nvPr>
            <p:ph type="subTitle" idx="1"/>
          </p:nvPr>
        </p:nvSpPr>
        <p:spPr>
          <a:xfrm>
            <a:off x="568738" y="3651232"/>
            <a:ext cx="11005848" cy="1172817"/>
          </a:xfrm>
        </p:spPr>
        <p:txBody>
          <a:bodyPr/>
          <a:lstStyle>
            <a:lvl1pPr marL="0" indent="0" algn="ctr">
              <a:buNone/>
              <a:defRPr sz="1600" b="1" i="0" baseline="0">
                <a:solidFill>
                  <a:schemeClr val="tx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6F27C42-2418-EB2A-E65A-03EB565DA336}"/>
              </a:ext>
            </a:extLst>
          </p:cNvPr>
          <p:cNvPicPr>
            <a:picLocks noChangeAspect="1"/>
          </p:cNvPicPr>
          <p:nvPr userDrawn="1"/>
        </p:nvPicPr>
        <p:blipFill>
          <a:blip r:embed="rId3"/>
          <a:stretch>
            <a:fillRect/>
          </a:stretch>
        </p:blipFill>
        <p:spPr>
          <a:xfrm>
            <a:off x="-185193" y="5881297"/>
            <a:ext cx="12377191" cy="1028787"/>
          </a:xfrm>
          <a:prstGeom prst="rect">
            <a:avLst/>
          </a:prstGeom>
        </p:spPr>
      </p:pic>
    </p:spTree>
    <p:extLst>
      <p:ext uri="{BB962C8B-B14F-4D97-AF65-F5344CB8AC3E}">
        <p14:creationId xmlns:p14="http://schemas.microsoft.com/office/powerpoint/2010/main" val="152408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r>
              <a:rPr lang="en-US"/>
              <a:t>©2019 Trinity Health</a:t>
            </a:r>
          </a:p>
        </p:txBody>
      </p:sp>
      <p:sp>
        <p:nvSpPr>
          <p:cNvPr id="13"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218482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E862B-10CF-6438-5E14-78FEB4DBF8FA}"/>
              </a:ext>
            </a:extLst>
          </p:cNvPr>
          <p:cNvSpPr>
            <a:spLocks noGrp="1"/>
          </p:cNvSpPr>
          <p:nvPr>
            <p:ph type="dt" sz="half" idx="10"/>
          </p:nvPr>
        </p:nvSpPr>
        <p:spPr/>
        <p:txBody>
          <a:bodyPr/>
          <a:lstStyle/>
          <a:p>
            <a:fld id="{9EE0FB1B-7AC5-4FBD-8A83-FFB1AC860AE1}" type="datetimeFigureOut">
              <a:rPr lang="en-US" smtClean="0"/>
              <a:t>3/26/2026</a:t>
            </a:fld>
            <a:endParaRPr lang="en-US"/>
          </a:p>
        </p:txBody>
      </p:sp>
      <p:sp>
        <p:nvSpPr>
          <p:cNvPr id="3" name="Footer Placeholder 2">
            <a:extLst>
              <a:ext uri="{FF2B5EF4-FFF2-40B4-BE49-F238E27FC236}">
                <a16:creationId xmlns:a16="http://schemas.microsoft.com/office/drawing/2014/main" id="{9D650A5B-AF25-E406-E976-02F3F10C5A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E8BA79-7AF5-63E6-7D72-C388FEE67E69}"/>
              </a:ext>
            </a:extLst>
          </p:cNvPr>
          <p:cNvSpPr>
            <a:spLocks noGrp="1"/>
          </p:cNvSpPr>
          <p:nvPr>
            <p:ph type="sldNum" sz="quarter" idx="12"/>
          </p:nvPr>
        </p:nvSpPr>
        <p:spPr/>
        <p:txBody>
          <a:bodyPr/>
          <a:lstStyle/>
          <a:p>
            <a:fld id="{5926EF63-608D-4771-8EF6-AD7D8F74C73F}" type="slidenum">
              <a:rPr lang="en-US" smtClean="0"/>
              <a:t>‹#›</a:t>
            </a:fld>
            <a:endParaRPr lang="en-US"/>
          </a:p>
        </p:txBody>
      </p:sp>
    </p:spTree>
    <p:extLst>
      <p:ext uri="{BB962C8B-B14F-4D97-AF65-F5344CB8AC3E}">
        <p14:creationId xmlns:p14="http://schemas.microsoft.com/office/powerpoint/2010/main" val="280572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5E68E-21B4-E044-BFBB-D173C108CCFA}"/>
              </a:ext>
            </a:extLst>
          </p:cNvPr>
          <p:cNvPicPr>
            <a:picLocks noChangeAspect="1"/>
          </p:cNvPicPr>
          <p:nvPr userDrawn="1"/>
        </p:nvPicPr>
        <p:blipFill>
          <a:blip r:embed="rId2"/>
          <a:srcRect/>
          <a:stretch/>
        </p:blipFill>
        <p:spPr>
          <a:xfrm>
            <a:off x="-185192" y="-52086"/>
            <a:ext cx="12377191" cy="6962170"/>
          </a:xfrm>
          <a:prstGeom prst="rect">
            <a:avLst/>
          </a:prstGeom>
        </p:spPr>
      </p:pic>
      <p:sp>
        <p:nvSpPr>
          <p:cNvPr id="2" name="Title 1">
            <a:extLst>
              <a:ext uri="{FF2B5EF4-FFF2-40B4-BE49-F238E27FC236}">
                <a16:creationId xmlns:a16="http://schemas.microsoft.com/office/drawing/2014/main" id="{454D3C23-1745-0F41-A3C2-C077196F2ED1}"/>
              </a:ext>
            </a:extLst>
          </p:cNvPr>
          <p:cNvSpPr>
            <a:spLocks noGrp="1"/>
          </p:cNvSpPr>
          <p:nvPr>
            <p:ph type="ctrTitle"/>
          </p:nvPr>
        </p:nvSpPr>
        <p:spPr>
          <a:xfrm>
            <a:off x="568738" y="2241275"/>
            <a:ext cx="11005848" cy="974033"/>
          </a:xfrm>
        </p:spPr>
        <p:txBody>
          <a:bodyPr anchor="t"/>
          <a:lstStyle>
            <a:lvl1pPr algn="ctr">
              <a:defRPr sz="3000" baseline="0">
                <a:solidFill>
                  <a:srgbClr val="5F288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FD2BD7-45AB-0547-AE05-A0F12C256384}"/>
              </a:ext>
            </a:extLst>
          </p:cNvPr>
          <p:cNvSpPr>
            <a:spLocks noGrp="1"/>
          </p:cNvSpPr>
          <p:nvPr>
            <p:ph type="subTitle" idx="1"/>
          </p:nvPr>
        </p:nvSpPr>
        <p:spPr>
          <a:xfrm>
            <a:off x="568738" y="3651232"/>
            <a:ext cx="11005848" cy="1172817"/>
          </a:xfrm>
        </p:spPr>
        <p:txBody>
          <a:bodyPr/>
          <a:lstStyle>
            <a:lvl1pPr marL="0" indent="0" algn="ctr">
              <a:buNone/>
              <a:defRPr sz="1600" b="1" i="0" baseline="0">
                <a:solidFill>
                  <a:schemeClr val="tx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761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1C80-6213-AF41-A868-B65A287FC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90780-53D5-3D41-ACB3-F345E35A0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4E95D79-F8AE-AA4E-BCE6-F6EB387490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2733D939-18D3-1C4E-BE60-5FA227CCE5B1}"/>
              </a:ext>
            </a:extLst>
          </p:cNvPr>
          <p:cNvSpPr>
            <a:spLocks noGrp="1"/>
          </p:cNvSpPr>
          <p:nvPr>
            <p:ph type="sldNum" sz="quarter" idx="12"/>
          </p:nvPr>
        </p:nvSpPr>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336407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117DD-232E-DB48-BC24-DD4FED527F39}"/>
              </a:ext>
            </a:extLst>
          </p:cNvPr>
          <p:cNvPicPr>
            <a:picLocks noChangeAspect="1"/>
          </p:cNvPicPr>
          <p:nvPr userDrawn="1"/>
        </p:nvPicPr>
        <p:blipFill>
          <a:blip r:embed="rId2"/>
          <a:srcRect/>
          <a:stretch/>
        </p:blipFill>
        <p:spPr>
          <a:xfrm>
            <a:off x="0" y="9939"/>
            <a:ext cx="12192000" cy="6858000"/>
          </a:xfrm>
          <a:prstGeom prst="rect">
            <a:avLst/>
          </a:prstGeom>
        </p:spPr>
      </p:pic>
      <p:sp>
        <p:nvSpPr>
          <p:cNvPr id="3" name="Text Placeholder 2">
            <a:extLst>
              <a:ext uri="{FF2B5EF4-FFF2-40B4-BE49-F238E27FC236}">
                <a16:creationId xmlns:a16="http://schemas.microsoft.com/office/drawing/2014/main" id="{9D9DC787-7C3D-B54A-9D4D-B455097A68E0}"/>
              </a:ext>
            </a:extLst>
          </p:cNvPr>
          <p:cNvSpPr>
            <a:spLocks noGrp="1"/>
          </p:cNvSpPr>
          <p:nvPr>
            <p:ph type="body" idx="1"/>
          </p:nvPr>
        </p:nvSpPr>
        <p:spPr>
          <a:xfrm>
            <a:off x="6096000" y="1391256"/>
            <a:ext cx="5344215"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0A247C0-A2FD-3E4F-8701-9B7124DD2B8C}"/>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281570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117DD-232E-DB48-BC24-DD4FED527F39}"/>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D9DC787-7C3D-B54A-9D4D-B455097A68E0}"/>
              </a:ext>
            </a:extLst>
          </p:cNvPr>
          <p:cNvSpPr>
            <a:spLocks noGrp="1"/>
          </p:cNvSpPr>
          <p:nvPr>
            <p:ph type="body" idx="1"/>
          </p:nvPr>
        </p:nvSpPr>
        <p:spPr>
          <a:xfrm>
            <a:off x="1401418" y="1391256"/>
            <a:ext cx="7934737"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0A247C0-A2FD-3E4F-8701-9B7124DD2B8C}"/>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3633192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E72-C88C-4146-B505-3429DF88F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59C0-6FE7-EB42-B029-3EDE7BDB58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C52E660-7424-BD44-BE17-F0A430DF34CD}"/>
              </a:ext>
            </a:extLst>
          </p:cNvPr>
          <p:cNvSpPr>
            <a:spLocks noGrp="1"/>
          </p:cNvSpPr>
          <p:nvPr>
            <p:ph type="sldNum" sz="quarter" idx="12"/>
          </p:nvPr>
        </p:nvSpPr>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1427144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F3109-FF96-9D4F-BE62-29E5416D7642}"/>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D9DC787-7C3D-B54A-9D4D-B455097A68E0}"/>
              </a:ext>
            </a:extLst>
          </p:cNvPr>
          <p:cNvSpPr>
            <a:spLocks noGrp="1"/>
          </p:cNvSpPr>
          <p:nvPr>
            <p:ph type="body" idx="1"/>
          </p:nvPr>
        </p:nvSpPr>
        <p:spPr>
          <a:xfrm>
            <a:off x="6003234" y="1094340"/>
            <a:ext cx="5344215" cy="1500187"/>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56DD9DE-89E1-334C-8072-F108C95796CA}"/>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104875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F3109-FF96-9D4F-BE62-29E5416D7642}"/>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D9DC787-7C3D-B54A-9D4D-B455097A68E0}"/>
              </a:ext>
            </a:extLst>
          </p:cNvPr>
          <p:cNvSpPr>
            <a:spLocks noGrp="1"/>
          </p:cNvSpPr>
          <p:nvPr>
            <p:ph type="body" idx="1"/>
          </p:nvPr>
        </p:nvSpPr>
        <p:spPr>
          <a:xfrm>
            <a:off x="1023730" y="1094340"/>
            <a:ext cx="10323719" cy="1500187"/>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56DD9DE-89E1-334C-8072-F108C95796CA}"/>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3547135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59581-3BB7-6045-8FA9-EFDA5365182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99298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1C80-6213-AF41-A868-B65A287FC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90780-53D5-3D41-ACB3-F345E35A09F3}"/>
              </a:ext>
            </a:extLst>
          </p:cNvPr>
          <p:cNvSpPr>
            <a:spLocks noGrp="1"/>
          </p:cNvSpPr>
          <p:nvPr>
            <p:ph sz="half" idx="1"/>
          </p:nvPr>
        </p:nvSpPr>
        <p:spPr>
          <a:xfrm>
            <a:off x="838200" y="1825625"/>
            <a:ext cx="5181600" cy="4351338"/>
          </a:xfrm>
        </p:spPr>
        <p:txBody>
          <a:bodyPr/>
          <a:lstStyle>
            <a:lvl2pPr>
              <a:buClr>
                <a:schemeClr val="tx2"/>
              </a:buClr>
              <a:defRPr/>
            </a:lvl2pPr>
            <a:lvl3pPr>
              <a:buClr>
                <a:schemeClr val="tx2"/>
              </a:buClr>
              <a:defRPr/>
            </a:lvl3pPr>
            <a:lvl4pPr marL="801688" indent="-17145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4E95D79-F8AE-AA4E-BCE6-F6EB38749026}"/>
              </a:ext>
            </a:extLst>
          </p:cNvPr>
          <p:cNvSpPr>
            <a:spLocks noGrp="1"/>
          </p:cNvSpPr>
          <p:nvPr>
            <p:ph sz="half" idx="2"/>
          </p:nvPr>
        </p:nvSpPr>
        <p:spPr>
          <a:xfrm>
            <a:off x="6172200" y="1825625"/>
            <a:ext cx="5181600" cy="4351338"/>
          </a:xfrm>
        </p:spPr>
        <p:txBody>
          <a:bodyPr/>
          <a:lstStyle>
            <a:lvl4pPr marL="801688" indent="-17145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2733D939-18D3-1C4E-BE60-5FA227CCE5B1}"/>
              </a:ext>
            </a:extLst>
          </p:cNvPr>
          <p:cNvSpPr>
            <a:spLocks noGrp="1"/>
          </p:cNvSpPr>
          <p:nvPr>
            <p:ph type="sldNum" sz="quarter" idx="12"/>
          </p:nvPr>
        </p:nvSpPr>
        <p:spPr>
          <a:xfrm>
            <a:off x="8769823" y="6431445"/>
            <a:ext cx="3319272"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2217694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ummary 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B6E990-4645-47DF-9679-0EF8B079FC88}"/>
              </a:ext>
            </a:extLst>
          </p:cNvPr>
          <p:cNvSpPr>
            <a:spLocks noGrp="1"/>
          </p:cNvSpPr>
          <p:nvPr>
            <p:ph type="pic" sz="quarter" idx="10"/>
          </p:nvPr>
        </p:nvSpPr>
        <p:spPr>
          <a:xfrm>
            <a:off x="6902344" y="921979"/>
            <a:ext cx="5289657" cy="5936021"/>
          </a:xfrm>
          <a:custGeom>
            <a:avLst/>
            <a:gdLst>
              <a:gd name="connsiteX0" fmla="*/ 7444300 w 10576560"/>
              <a:gd name="connsiteY0" fmla="*/ 0 h 11872042"/>
              <a:gd name="connsiteX1" fmla="*/ 8315304 w 10576560"/>
              <a:gd name="connsiteY1" fmla="*/ 238144 h 11872042"/>
              <a:gd name="connsiteX2" fmla="*/ 10576560 w 10576560"/>
              <a:gd name="connsiteY2" fmla="*/ 1544500 h 11872042"/>
              <a:gd name="connsiteX3" fmla="*/ 10576560 w 10576560"/>
              <a:gd name="connsiteY3" fmla="*/ 11872042 h 11872042"/>
              <a:gd name="connsiteX4" fmla="*/ 22320 w 10576560"/>
              <a:gd name="connsiteY4" fmla="*/ 11872042 h 11872042"/>
              <a:gd name="connsiteX5" fmla="*/ 15453 w 10576560"/>
              <a:gd name="connsiteY5" fmla="*/ 11838367 h 11872042"/>
              <a:gd name="connsiteX6" fmla="*/ 0 w 10576560"/>
              <a:gd name="connsiteY6" fmla="*/ 11609088 h 11872042"/>
              <a:gd name="connsiteX7" fmla="*/ 0 w 10576560"/>
              <a:gd name="connsiteY7" fmla="*/ 5035398 h 11872042"/>
              <a:gd name="connsiteX8" fmla="*/ 883877 w 10576560"/>
              <a:gd name="connsiteY8" fmla="*/ 3524993 h 11872042"/>
              <a:gd name="connsiteX9" fmla="*/ 6573296 w 10576560"/>
              <a:gd name="connsiteY9" fmla="*/ 238144 h 11872042"/>
              <a:gd name="connsiteX10" fmla="*/ 7444300 w 10576560"/>
              <a:gd name="connsiteY10" fmla="*/ 0 h 118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6560" h="11872042">
                <a:moveTo>
                  <a:pt x="7444300" y="0"/>
                </a:moveTo>
                <a:cubicBezTo>
                  <a:pt x="7746792" y="0"/>
                  <a:pt x="8049284" y="79380"/>
                  <a:pt x="8315304" y="238144"/>
                </a:cubicBezTo>
                <a:lnTo>
                  <a:pt x="10576560" y="1544500"/>
                </a:lnTo>
                <a:lnTo>
                  <a:pt x="10576560" y="11872042"/>
                </a:lnTo>
                <a:lnTo>
                  <a:pt x="22320" y="11872042"/>
                </a:lnTo>
                <a:lnTo>
                  <a:pt x="15453" y="11838367"/>
                </a:lnTo>
                <a:cubicBezTo>
                  <a:pt x="5229" y="11762891"/>
                  <a:pt x="0" y="11686325"/>
                  <a:pt x="0" y="11609088"/>
                </a:cubicBezTo>
                <a:lnTo>
                  <a:pt x="0" y="5035398"/>
                </a:lnTo>
                <a:cubicBezTo>
                  <a:pt x="0" y="4408922"/>
                  <a:pt x="334671" y="3825359"/>
                  <a:pt x="883877" y="3524993"/>
                </a:cubicBezTo>
                <a:lnTo>
                  <a:pt x="6573296" y="238144"/>
                </a:lnTo>
                <a:cubicBezTo>
                  <a:pt x="6839318" y="79380"/>
                  <a:pt x="7141808" y="0"/>
                  <a:pt x="7444300" y="0"/>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71092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995" y="154920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33995" y="2188967"/>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17764" y="154920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17764" y="2188967"/>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F6B6B">
                    <a:lumMod val="60000"/>
                    <a:lumOff val="40000"/>
                  </a:srgbClr>
                </a:solidFill>
                <a:effectLst/>
                <a:uLnTx/>
                <a:uFillTx/>
                <a:latin typeface="Calibri"/>
                <a:ea typeface="+mn-ea"/>
                <a:cs typeface="+mn-cs"/>
              </a:rPr>
              <a:t>©2022 Trinity Health, All Rights Reserved</a:t>
            </a:r>
          </a:p>
        </p:txBody>
      </p:sp>
      <p:sp>
        <p:nvSpPr>
          <p:cNvPr id="12" name="Slide Number Placeholder 6"/>
          <p:cNvSpPr>
            <a:spLocks noGrp="1"/>
          </p:cNvSpPr>
          <p:nvPr>
            <p:ph type="sldNum" sz="quarter" idx="11"/>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933" b="0" i="0" u="none" strike="noStrike" kern="1200" cap="none" spc="0" normalizeH="0" baseline="0" noProof="0" smtClean="0">
                <a:ln>
                  <a:noFill/>
                </a:ln>
                <a:solidFill>
                  <a:srgbClr val="6F6B6B">
                    <a:lumMod val="60000"/>
                    <a:lumOff val="4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6F6B6B">
                  <a:lumMod val="60000"/>
                  <a:lumOff val="40000"/>
                </a:srgbClr>
              </a:solidFill>
              <a:effectLst/>
              <a:uLnTx/>
              <a:uFillTx/>
              <a:latin typeface="Arial" panose="020B0604020202020204" pitchFamily="34" charset="0"/>
              <a:ea typeface="+mn-ea"/>
              <a:cs typeface="Arial" panose="020B0604020202020204" pitchFamily="34" charset="0"/>
            </a:endParaRPr>
          </a:p>
        </p:txBody>
      </p:sp>
      <p:sp>
        <p:nvSpPr>
          <p:cNvPr id="13" name="Title Placeholder 1"/>
          <p:cNvSpPr>
            <a:spLocks noGrp="1"/>
          </p:cNvSpPr>
          <p:nvPr>
            <p:ph type="title"/>
          </p:nvPr>
        </p:nvSpPr>
        <p:spPr>
          <a:xfrm>
            <a:off x="524544" y="4227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8687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E862B-10CF-6438-5E14-78FEB4DBF8FA}"/>
              </a:ext>
            </a:extLst>
          </p:cNvPr>
          <p:cNvSpPr>
            <a:spLocks noGrp="1"/>
          </p:cNvSpPr>
          <p:nvPr>
            <p:ph type="dt" sz="half" idx="10"/>
          </p:nvPr>
        </p:nvSpPr>
        <p:spPr/>
        <p:txBody>
          <a:bodyPr/>
          <a:lstStyle/>
          <a:p>
            <a:fld id="{9EE0FB1B-7AC5-4FBD-8A83-FFB1AC860AE1}" type="datetimeFigureOut">
              <a:rPr lang="en-US" smtClean="0"/>
              <a:t>3/26/2026</a:t>
            </a:fld>
            <a:endParaRPr lang="en-US"/>
          </a:p>
        </p:txBody>
      </p:sp>
      <p:sp>
        <p:nvSpPr>
          <p:cNvPr id="3" name="Footer Placeholder 2">
            <a:extLst>
              <a:ext uri="{FF2B5EF4-FFF2-40B4-BE49-F238E27FC236}">
                <a16:creationId xmlns:a16="http://schemas.microsoft.com/office/drawing/2014/main" id="{9D650A5B-AF25-E406-E976-02F3F10C5A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E8BA79-7AF5-63E6-7D72-C388FEE67E69}"/>
              </a:ext>
            </a:extLst>
          </p:cNvPr>
          <p:cNvSpPr>
            <a:spLocks noGrp="1"/>
          </p:cNvSpPr>
          <p:nvPr>
            <p:ph type="sldNum" sz="quarter" idx="12"/>
          </p:nvPr>
        </p:nvSpPr>
        <p:spPr/>
        <p:txBody>
          <a:bodyPr/>
          <a:lstStyle/>
          <a:p>
            <a:fld id="{5926EF63-608D-4771-8EF6-AD7D8F74C73F}" type="slidenum">
              <a:rPr lang="en-US" smtClean="0"/>
              <a:t>‹#›</a:t>
            </a:fld>
            <a:endParaRPr lang="en-US"/>
          </a:p>
        </p:txBody>
      </p:sp>
    </p:spTree>
    <p:extLst>
      <p:ext uri="{BB962C8B-B14F-4D97-AF65-F5344CB8AC3E}">
        <p14:creationId xmlns:p14="http://schemas.microsoft.com/office/powerpoint/2010/main" val="51426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6" name="Footer Placeholder 2">
            <a:extLst>
              <a:ext uri="{FF2B5EF4-FFF2-40B4-BE49-F238E27FC236}">
                <a16:creationId xmlns:a16="http://schemas.microsoft.com/office/drawing/2014/main" id="{2BB93D72-3698-4A30-9E1B-0CB54CDA0FDE}"/>
              </a:ext>
            </a:extLst>
          </p:cNvPr>
          <p:cNvSpPr>
            <a:spLocks noGrp="1"/>
          </p:cNvSpPr>
          <p:nvPr>
            <p:ph type="ftr" sz="quarter" idx="3"/>
          </p:nvPr>
        </p:nvSpPr>
        <p:spPr>
          <a:xfrm>
            <a:off x="9267825" y="6473606"/>
            <a:ext cx="2345533" cy="249201"/>
          </a:xfrm>
          <a:prstGeom prst="rect">
            <a:avLst/>
          </a:prstGeom>
        </p:spPr>
        <p:txBody>
          <a:bodyPr anchor="ctr"/>
          <a:lstStyle>
            <a:lvl1pPr algn="r">
              <a:defRPr sz="700">
                <a:solidFill>
                  <a:schemeClr val="tx1">
                    <a:lumMod val="50000"/>
                    <a:lumOff val="50000"/>
                  </a:schemeClr>
                </a:solidFill>
              </a:defRPr>
            </a:lvl1pPr>
          </a:lstStyle>
          <a:p>
            <a:r>
              <a:rPr lang="en-US"/>
              <a:t>©2020 Trinity Health, All Rights Reserved</a:t>
            </a:r>
          </a:p>
        </p:txBody>
      </p:sp>
      <p:sp>
        <p:nvSpPr>
          <p:cNvPr id="8" name="Slide Number Placeholder 6">
            <a:extLst>
              <a:ext uri="{FF2B5EF4-FFF2-40B4-BE49-F238E27FC236}">
                <a16:creationId xmlns:a16="http://schemas.microsoft.com/office/drawing/2014/main" id="{7649E196-A228-4709-9F4F-A042ED843919}"/>
              </a:ext>
            </a:extLst>
          </p:cNvPr>
          <p:cNvSpPr>
            <a:spLocks noGrp="1"/>
          </p:cNvSpPr>
          <p:nvPr>
            <p:ph type="sldNum" sz="quarter" idx="4"/>
          </p:nvPr>
        </p:nvSpPr>
        <p:spPr>
          <a:xfrm>
            <a:off x="11570431" y="6415644"/>
            <a:ext cx="360088" cy="365125"/>
          </a:xfrm>
          <a:prstGeom prst="rect">
            <a:avLst/>
          </a:prstGeom>
        </p:spPr>
        <p:txBody>
          <a:bodyPr vert="horz" lIns="91440" tIns="45720" rIns="0" bIns="45720" rtlCol="0" anchor="ctr"/>
          <a:lstStyle>
            <a:lvl1pPr algn="r">
              <a:defRPr sz="800">
                <a:solidFill>
                  <a:schemeClr val="tx1">
                    <a:lumMod val="50000"/>
                    <a:lumOff val="5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312242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117DD-232E-DB48-BC24-DD4FED527F39}"/>
              </a:ext>
            </a:extLst>
          </p:cNvPr>
          <p:cNvPicPr>
            <a:picLocks noChangeAspect="1"/>
          </p:cNvPicPr>
          <p:nvPr userDrawn="1"/>
        </p:nvPicPr>
        <p:blipFill>
          <a:blip r:embed="rId2"/>
          <a:srcRect/>
          <a:stretch/>
        </p:blipFill>
        <p:spPr>
          <a:xfrm>
            <a:off x="0" y="9939"/>
            <a:ext cx="12192000" cy="6858000"/>
          </a:xfrm>
          <a:prstGeom prst="rect">
            <a:avLst/>
          </a:prstGeom>
        </p:spPr>
      </p:pic>
      <p:sp>
        <p:nvSpPr>
          <p:cNvPr id="6" name="Slide Number Placeholder 5">
            <a:extLst>
              <a:ext uri="{FF2B5EF4-FFF2-40B4-BE49-F238E27FC236}">
                <a16:creationId xmlns:a16="http://schemas.microsoft.com/office/drawing/2014/main" id="{40A247C0-A2FD-3E4F-8701-9B7124DD2B8C}"/>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
        <p:nvSpPr>
          <p:cNvPr id="4" name="Text Placeholder 2">
            <a:extLst>
              <a:ext uri="{FF2B5EF4-FFF2-40B4-BE49-F238E27FC236}">
                <a16:creationId xmlns:a16="http://schemas.microsoft.com/office/drawing/2014/main" id="{0B5DEDC8-08E0-572A-5E18-C9F4F77F81CA}"/>
              </a:ext>
            </a:extLst>
          </p:cNvPr>
          <p:cNvSpPr>
            <a:spLocks noGrp="1"/>
          </p:cNvSpPr>
          <p:nvPr>
            <p:ph type="body" idx="13"/>
          </p:nvPr>
        </p:nvSpPr>
        <p:spPr>
          <a:xfrm>
            <a:off x="5738196" y="1440951"/>
            <a:ext cx="5344215"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403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117DD-232E-DB48-BC24-DD4FED527F39}"/>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D9DC787-7C3D-B54A-9D4D-B455097A68E0}"/>
              </a:ext>
            </a:extLst>
          </p:cNvPr>
          <p:cNvSpPr>
            <a:spLocks noGrp="1"/>
          </p:cNvSpPr>
          <p:nvPr>
            <p:ph type="body" idx="1"/>
          </p:nvPr>
        </p:nvSpPr>
        <p:spPr>
          <a:xfrm>
            <a:off x="1401418" y="1391256"/>
            <a:ext cx="7934737"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0A247C0-A2FD-3E4F-8701-9B7124DD2B8C}"/>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189006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E72-C88C-4146-B505-3429DF88F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59C0-6FE7-EB42-B029-3EDE7BDB58FA}"/>
              </a:ext>
            </a:extLst>
          </p:cNvPr>
          <p:cNvSpPr>
            <a:spLocks noGrp="1"/>
          </p:cNvSpPr>
          <p:nvPr>
            <p:ph idx="1"/>
          </p:nvPr>
        </p:nvSpPr>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C52E660-7424-BD44-BE17-F0A430DF34CD}"/>
              </a:ext>
            </a:extLst>
          </p:cNvPr>
          <p:cNvSpPr>
            <a:spLocks noGrp="1"/>
          </p:cNvSpPr>
          <p:nvPr>
            <p:ph type="sldNum" sz="quarter" idx="12"/>
          </p:nvPr>
        </p:nvSpPr>
        <p:spPr/>
        <p:txBody>
          <a:bodyPr/>
          <a:lstStyle/>
          <a:p>
            <a:fld id="{1DD94B5B-D30F-4545-8249-7FFD9D2FA383}" type="slidenum">
              <a:rPr lang="en-US" smtClean="0"/>
              <a:t>‹#›</a:t>
            </a:fld>
            <a:endParaRPr lang="en-US"/>
          </a:p>
        </p:txBody>
      </p:sp>
    </p:spTree>
    <p:extLst>
      <p:ext uri="{BB962C8B-B14F-4D97-AF65-F5344CB8AC3E}">
        <p14:creationId xmlns:p14="http://schemas.microsoft.com/office/powerpoint/2010/main" val="115994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F3109-FF96-9D4F-BE62-29E5416D7642}"/>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E56DD9DE-89E1-334C-8072-F108C95796CA}"/>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
        <p:nvSpPr>
          <p:cNvPr id="2" name="Text Placeholder 2">
            <a:extLst>
              <a:ext uri="{FF2B5EF4-FFF2-40B4-BE49-F238E27FC236}">
                <a16:creationId xmlns:a16="http://schemas.microsoft.com/office/drawing/2014/main" id="{EA1FAB67-5CB2-65BE-5F64-5548B986E5FA}"/>
              </a:ext>
            </a:extLst>
          </p:cNvPr>
          <p:cNvSpPr>
            <a:spLocks noGrp="1"/>
          </p:cNvSpPr>
          <p:nvPr>
            <p:ph type="body" idx="1"/>
          </p:nvPr>
        </p:nvSpPr>
        <p:spPr>
          <a:xfrm>
            <a:off x="5738196" y="1440951"/>
            <a:ext cx="5344215"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0473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F3109-FF96-9D4F-BE62-29E5416D7642}"/>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E56DD9DE-89E1-334C-8072-F108C95796CA}"/>
              </a:ext>
            </a:extLst>
          </p:cNvPr>
          <p:cNvSpPr>
            <a:spLocks noGrp="1"/>
          </p:cNvSpPr>
          <p:nvPr>
            <p:ph type="sldNum" sz="quarter" idx="12"/>
          </p:nvPr>
        </p:nvSpPr>
        <p:spPr>
          <a:xfrm>
            <a:off x="9336155" y="6421507"/>
            <a:ext cx="2743200" cy="365125"/>
          </a:xfrm>
        </p:spPr>
        <p:txBody>
          <a:bodyPr/>
          <a:lstStyle/>
          <a:p>
            <a:fld id="{1DD94B5B-D30F-4545-8249-7FFD9D2FA383}" type="slidenum">
              <a:rPr lang="en-US" smtClean="0"/>
              <a:t>‹#›</a:t>
            </a:fld>
            <a:endParaRPr lang="en-US"/>
          </a:p>
        </p:txBody>
      </p:sp>
      <p:sp>
        <p:nvSpPr>
          <p:cNvPr id="2" name="Text Placeholder 2">
            <a:extLst>
              <a:ext uri="{FF2B5EF4-FFF2-40B4-BE49-F238E27FC236}">
                <a16:creationId xmlns:a16="http://schemas.microsoft.com/office/drawing/2014/main" id="{F7AE3512-C289-B344-3351-6CD8B20F979C}"/>
              </a:ext>
            </a:extLst>
          </p:cNvPr>
          <p:cNvSpPr>
            <a:spLocks noGrp="1"/>
          </p:cNvSpPr>
          <p:nvPr>
            <p:ph type="body" idx="13"/>
          </p:nvPr>
        </p:nvSpPr>
        <p:spPr>
          <a:xfrm>
            <a:off x="1401418" y="1391256"/>
            <a:ext cx="7934737" cy="215575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251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59581-3BB7-6045-8FA9-EFDA5365182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28589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5"/>
            <a:ext cx="10982251" cy="4802028"/>
          </a:xfrm>
        </p:spPr>
        <p:txBody>
          <a:bodyPr/>
          <a:lstStyle>
            <a:lvl1pPr marL="380982" indent="-380982">
              <a:defRPr sz="3200">
                <a:latin typeface="Arial" panose="020B0604020202020204" pitchFamily="34" charset="0"/>
                <a:cs typeface="Arial" panose="020B0604020202020204" pitchFamily="34" charset="0"/>
              </a:defRPr>
            </a:lvl1pPr>
            <a:lvl2pPr marL="759846" indent="-300552">
              <a:buClr>
                <a:schemeClr val="tx2"/>
              </a:buClr>
              <a:defRPr>
                <a:latin typeface="Arial" panose="020B0604020202020204" pitchFamily="34" charset="0"/>
                <a:cs typeface="Arial" panose="020B0604020202020204" pitchFamily="34" charset="0"/>
              </a:defRPr>
            </a:lvl2pPr>
            <a:lvl3pPr marL="1068864" indent="-232822">
              <a:spcAft>
                <a:spcPts val="800"/>
              </a:spcAft>
              <a:buSzPct val="100000"/>
              <a:defRPr>
                <a:latin typeface="Arial" panose="020B0604020202020204" pitchFamily="34" charset="0"/>
                <a:cs typeface="Arial" panose="020B0604020202020204" pitchFamily="34" charset="0"/>
              </a:defRPr>
            </a:lvl3pPr>
            <a:lvl4pPr marL="1225489" indent="-230706">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848" indent="-300552">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6499510" y="6509830"/>
            <a:ext cx="5113849" cy="249201"/>
          </a:xfrm>
          <a:prstGeom prst="rect">
            <a:avLst/>
          </a:prstGeom>
        </p:spPr>
        <p:txBody>
          <a:bodyPr/>
          <a:lstStyle>
            <a:lvl1pPr algn="r">
              <a:defRPr sz="800">
                <a:solidFill>
                  <a:schemeClr val="tx1">
                    <a:lumMod val="60000"/>
                    <a:lumOff val="40000"/>
                  </a:schemeClr>
                </a:solidFill>
              </a:defRPr>
            </a:lvl1pPr>
          </a:lstStyle>
          <a:p>
            <a:r>
              <a:rPr lang="en-US"/>
              <a:t>©2019 Trinity Health</a:t>
            </a:r>
          </a:p>
        </p:txBody>
      </p:sp>
      <p:sp>
        <p:nvSpPr>
          <p:cNvPr id="13" name="Slide Number Placeholder 6"/>
          <p:cNvSpPr>
            <a:spLocks noGrp="1"/>
          </p:cNvSpPr>
          <p:nvPr>
            <p:ph type="sldNum" sz="quarter" idx="4"/>
          </p:nvPr>
        </p:nvSpPr>
        <p:spPr>
          <a:xfrm>
            <a:off x="11431191"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273812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C9E7E-180E-F449-A7EC-48E5ECB4CC91}"/>
              </a:ext>
            </a:extLst>
          </p:cNvPr>
          <p:cNvPicPr>
            <a:picLocks noChangeAspect="1"/>
          </p:cNvPicPr>
          <p:nvPr userDrawn="1"/>
        </p:nvPicPr>
        <p:blipFill>
          <a:blip r:embed="rId13"/>
          <a:srcRect/>
          <a:stretch/>
        </p:blipFill>
        <p:spPr>
          <a:xfrm>
            <a:off x="12" y="6381749"/>
            <a:ext cx="12208213" cy="478154"/>
          </a:xfrm>
          <a:prstGeom prst="rect">
            <a:avLst/>
          </a:prstGeom>
        </p:spPr>
      </p:pic>
      <p:sp>
        <p:nvSpPr>
          <p:cNvPr id="9" name="Rectangle 8">
            <a:extLst>
              <a:ext uri="{FF2B5EF4-FFF2-40B4-BE49-F238E27FC236}">
                <a16:creationId xmlns:a16="http://schemas.microsoft.com/office/drawing/2014/main" id="{B117FB58-3593-FE46-B748-8CEE4D0FBC1D}"/>
              </a:ext>
            </a:extLst>
          </p:cNvPr>
          <p:cNvSpPr/>
          <p:nvPr userDrawn="1"/>
        </p:nvSpPr>
        <p:spPr>
          <a:xfrm>
            <a:off x="-8106" y="-61428"/>
            <a:ext cx="12208213" cy="1255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Title Placeholder 1">
            <a:extLst>
              <a:ext uri="{FF2B5EF4-FFF2-40B4-BE49-F238E27FC236}">
                <a16:creationId xmlns:a16="http://schemas.microsoft.com/office/drawing/2014/main" id="{016A7F32-084B-4048-BA30-389A0C11C817}"/>
              </a:ext>
            </a:extLst>
          </p:cNvPr>
          <p:cNvSpPr>
            <a:spLocks noGrp="1"/>
          </p:cNvSpPr>
          <p:nvPr>
            <p:ph type="title"/>
          </p:nvPr>
        </p:nvSpPr>
        <p:spPr>
          <a:xfrm>
            <a:off x="718930" y="0"/>
            <a:ext cx="10515600" cy="1212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6FA70C-4519-B14B-AF29-23A344054C58}"/>
              </a:ext>
            </a:extLst>
          </p:cNvPr>
          <p:cNvSpPr>
            <a:spLocks noGrp="1"/>
          </p:cNvSpPr>
          <p:nvPr>
            <p:ph type="body" idx="1"/>
          </p:nvPr>
        </p:nvSpPr>
        <p:spPr>
          <a:xfrm>
            <a:off x="71893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D54DB095-70E1-BA46-BEE2-41F3E591C3C4}"/>
              </a:ext>
            </a:extLst>
          </p:cNvPr>
          <p:cNvSpPr>
            <a:spLocks noGrp="1"/>
          </p:cNvSpPr>
          <p:nvPr>
            <p:ph type="sldNum" sz="quarter" idx="4"/>
          </p:nvPr>
        </p:nvSpPr>
        <p:spPr>
          <a:xfrm>
            <a:off x="8769823" y="6431445"/>
            <a:ext cx="3319272" cy="365125"/>
          </a:xfrm>
          <a:prstGeom prst="rect">
            <a:avLst/>
          </a:prstGeom>
        </p:spPr>
        <p:txBody>
          <a:bodyPr vert="horz" lIns="91440" tIns="45720" rIns="91440" bIns="45720" rtlCol="0" anchor="ctr"/>
          <a:lstStyle>
            <a:lvl1pPr algn="r">
              <a:defRPr sz="700" baseline="0">
                <a:solidFill>
                  <a:schemeClr val="tx1">
                    <a:lumMod val="75000"/>
                  </a:schemeClr>
                </a:solidFill>
                <a:latin typeface="Arial" panose="020B0604020202020204" pitchFamily="34" charset="0"/>
                <a:cs typeface="Arial" panose="020B0604020202020204" pitchFamily="34" charset="0"/>
              </a:defRPr>
            </a:lvl1pPr>
          </a:lstStyle>
          <a:p>
            <a:fld id="{1DD94B5B-D30F-4545-8249-7FFD9D2FA383}" type="slidenum">
              <a:rPr lang="en-US" smtClean="0"/>
              <a:pPr/>
              <a:t>‹#›</a:t>
            </a:fld>
            <a:endParaRPr lang="en-US"/>
          </a:p>
        </p:txBody>
      </p:sp>
    </p:spTree>
    <p:extLst>
      <p:ext uri="{BB962C8B-B14F-4D97-AF65-F5344CB8AC3E}">
        <p14:creationId xmlns:p14="http://schemas.microsoft.com/office/powerpoint/2010/main" val="56836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8" r:id="rId10"/>
    <p:sldLayoutId id="2147483679" r:id="rId11"/>
  </p:sldLayoutIdLst>
  <p:hf hdr="0" ftr="0" dt="0"/>
  <p:txStyles>
    <p:titleStyle>
      <a:lvl1pPr algn="l" defTabSz="914400" rtl="0" eaLnBrk="1" latinLnBrk="0" hangingPunct="1">
        <a:lnSpc>
          <a:spcPct val="90000"/>
        </a:lnSpc>
        <a:spcBef>
          <a:spcPct val="0"/>
        </a:spcBef>
        <a:buNone/>
        <a:defRPr sz="30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kern="1200" baseline="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90000"/>
        </a:lnSpc>
        <a:spcBef>
          <a:spcPts val="500"/>
        </a:spcBef>
        <a:buClr>
          <a:srgbClr val="7030A0"/>
        </a:buClr>
        <a:buFont typeface="Arial" panose="020B0604020202020204" pitchFamily="34" charset="0"/>
        <a:buChar char="•"/>
        <a:defRPr sz="2300" kern="1200">
          <a:solidFill>
            <a:schemeClr val="tx1">
              <a:lumMod val="75000"/>
            </a:schemeClr>
          </a:solidFill>
          <a:latin typeface="Arial" panose="020B0604020202020204" pitchFamily="34" charset="0"/>
          <a:ea typeface="+mn-ea"/>
          <a:cs typeface="Arial" panose="020B0604020202020204" pitchFamily="34" charset="0"/>
        </a:defRPr>
      </a:lvl2pPr>
      <a:lvl3pPr marL="630238" indent="-173038"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C9E7E-180E-F449-A7EC-48E5ECB4CC91}"/>
              </a:ext>
            </a:extLst>
          </p:cNvPr>
          <p:cNvPicPr>
            <a:picLocks noChangeAspect="1"/>
          </p:cNvPicPr>
          <p:nvPr userDrawn="1"/>
        </p:nvPicPr>
        <p:blipFill>
          <a:blip r:embed="rId15"/>
          <a:srcRect/>
          <a:stretch/>
        </p:blipFill>
        <p:spPr>
          <a:xfrm>
            <a:off x="12" y="6381749"/>
            <a:ext cx="12208213" cy="478154"/>
          </a:xfrm>
          <a:prstGeom prst="rect">
            <a:avLst/>
          </a:prstGeom>
        </p:spPr>
      </p:pic>
      <p:sp>
        <p:nvSpPr>
          <p:cNvPr id="9" name="Rectangle 8">
            <a:extLst>
              <a:ext uri="{FF2B5EF4-FFF2-40B4-BE49-F238E27FC236}">
                <a16:creationId xmlns:a16="http://schemas.microsoft.com/office/drawing/2014/main" id="{B117FB58-3593-FE46-B748-8CEE4D0FBC1D}"/>
              </a:ext>
            </a:extLst>
          </p:cNvPr>
          <p:cNvSpPr/>
          <p:nvPr userDrawn="1"/>
        </p:nvSpPr>
        <p:spPr>
          <a:xfrm>
            <a:off x="-8106" y="-61428"/>
            <a:ext cx="12208213" cy="1255918"/>
          </a:xfrm>
          <a:prstGeom prst="rect">
            <a:avLst/>
          </a:prstGeom>
          <a:solidFill>
            <a:srgbClr val="65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Title Placeholder 1">
            <a:extLst>
              <a:ext uri="{FF2B5EF4-FFF2-40B4-BE49-F238E27FC236}">
                <a16:creationId xmlns:a16="http://schemas.microsoft.com/office/drawing/2014/main" id="{016A7F32-084B-4048-BA30-389A0C11C817}"/>
              </a:ext>
            </a:extLst>
          </p:cNvPr>
          <p:cNvSpPr>
            <a:spLocks noGrp="1"/>
          </p:cNvSpPr>
          <p:nvPr>
            <p:ph type="title"/>
          </p:nvPr>
        </p:nvSpPr>
        <p:spPr>
          <a:xfrm>
            <a:off x="718930" y="0"/>
            <a:ext cx="10515600" cy="1212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6FA70C-4519-B14B-AF29-23A344054C58}"/>
              </a:ext>
            </a:extLst>
          </p:cNvPr>
          <p:cNvSpPr>
            <a:spLocks noGrp="1"/>
          </p:cNvSpPr>
          <p:nvPr>
            <p:ph type="body" idx="1"/>
          </p:nvPr>
        </p:nvSpPr>
        <p:spPr>
          <a:xfrm>
            <a:off x="71893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D54DB095-70E1-BA46-BEE2-41F3E591C3C4}"/>
              </a:ext>
            </a:extLst>
          </p:cNvPr>
          <p:cNvSpPr>
            <a:spLocks noGrp="1"/>
          </p:cNvSpPr>
          <p:nvPr>
            <p:ph type="sldNum" sz="quarter" idx="4"/>
          </p:nvPr>
        </p:nvSpPr>
        <p:spPr>
          <a:xfrm>
            <a:off x="9057859" y="6431445"/>
            <a:ext cx="2743200" cy="365125"/>
          </a:xfrm>
          <a:prstGeom prst="rect">
            <a:avLst/>
          </a:prstGeom>
        </p:spPr>
        <p:txBody>
          <a:bodyPr vert="horz" lIns="91440" tIns="45720" rIns="91440" bIns="45720" rtlCol="0" anchor="ctr"/>
          <a:lstStyle>
            <a:lvl1pPr algn="r">
              <a:defRPr sz="700" baseline="0">
                <a:solidFill>
                  <a:schemeClr val="tx1">
                    <a:lumMod val="75000"/>
                  </a:schemeClr>
                </a:solidFill>
                <a:latin typeface="Arial" panose="020B0604020202020204" pitchFamily="34" charset="0"/>
                <a:cs typeface="Arial" panose="020B0604020202020204" pitchFamily="34" charset="0"/>
              </a:defRPr>
            </a:lvl1pPr>
          </a:lstStyle>
          <a:p>
            <a:fld id="{1DD94B5B-D30F-4545-8249-7FFD9D2FA383}" type="slidenum">
              <a:rPr lang="en-US" smtClean="0"/>
              <a:pPr/>
              <a:t>‹#›</a:t>
            </a:fld>
            <a:endParaRPr lang="en-US"/>
          </a:p>
        </p:txBody>
      </p:sp>
    </p:spTree>
    <p:extLst>
      <p:ext uri="{BB962C8B-B14F-4D97-AF65-F5344CB8AC3E}">
        <p14:creationId xmlns:p14="http://schemas.microsoft.com/office/powerpoint/2010/main" val="19634056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defTabSz="914400" rtl="0" eaLnBrk="1" latinLnBrk="0" hangingPunct="1">
        <a:lnSpc>
          <a:spcPct val="90000"/>
        </a:lnSpc>
        <a:spcBef>
          <a:spcPct val="0"/>
        </a:spcBef>
        <a:buNone/>
        <a:defRPr sz="30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rgbClr val="C5D444"/>
        </a:buClr>
        <a:buFontTx/>
        <a:buNone/>
        <a:defRPr sz="2600" kern="1200" baseline="0">
          <a:solidFill>
            <a:srgbClr val="6528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3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5D444"/>
        </a:buClr>
        <a:buFont typeface="Arial" panose="020B0604020202020204"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6.png"/><Relationship Id="rId5" Type="http://schemas.openxmlformats.org/officeDocument/2006/relationships/hyperlink" Target="mailto:Joseph.bartman@trinity-health.org"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5.xml"/><Relationship Id="rId11" Type="http://schemas.openxmlformats.org/officeDocument/2006/relationships/image" Target="../media/image11.png"/><Relationship Id="rId5" Type="http://schemas.openxmlformats.org/officeDocument/2006/relationships/diagramQuickStyle" Target="../diagrams/quickStyle5.xml"/><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6834-3ECC-556E-050C-12C135184980}"/>
              </a:ext>
            </a:extLst>
          </p:cNvPr>
          <p:cNvSpPr>
            <a:spLocks noGrp="1"/>
          </p:cNvSpPr>
          <p:nvPr>
            <p:ph type="ctrTitle"/>
          </p:nvPr>
        </p:nvSpPr>
        <p:spPr/>
        <p:txBody>
          <a:bodyPr/>
          <a:lstStyle/>
          <a:p>
            <a:r>
              <a:rPr lang="en-US"/>
              <a:t>Clinical Condition Documentation – </a:t>
            </a:r>
            <a:br>
              <a:rPr lang="en-US"/>
            </a:br>
            <a:r>
              <a:rPr lang="en-US"/>
              <a:t>Information for Trinity Health Providers</a:t>
            </a:r>
          </a:p>
        </p:txBody>
      </p:sp>
      <p:sp>
        <p:nvSpPr>
          <p:cNvPr id="3" name="Subtitle 2">
            <a:extLst>
              <a:ext uri="{FF2B5EF4-FFF2-40B4-BE49-F238E27FC236}">
                <a16:creationId xmlns:a16="http://schemas.microsoft.com/office/drawing/2014/main" id="{D024A503-4712-0268-AF89-3394DF2A4DB7}"/>
              </a:ext>
            </a:extLst>
          </p:cNvPr>
          <p:cNvSpPr>
            <a:spLocks noGrp="1"/>
          </p:cNvSpPr>
          <p:nvPr>
            <p:ph type="subTitle" idx="1"/>
          </p:nvPr>
        </p:nvSpPr>
        <p:spPr/>
        <p:txBody>
          <a:bodyPr/>
          <a:lstStyle/>
          <a:p>
            <a:r>
              <a:rPr lang="en-US"/>
              <a:t>Education Refresh 2025</a:t>
            </a:r>
          </a:p>
        </p:txBody>
      </p:sp>
      <p:sp>
        <p:nvSpPr>
          <p:cNvPr id="4" name="TextBox 3">
            <a:extLst>
              <a:ext uri="{FF2B5EF4-FFF2-40B4-BE49-F238E27FC236}">
                <a16:creationId xmlns:a16="http://schemas.microsoft.com/office/drawing/2014/main" id="{62397D50-4F7C-2284-1671-134B94907ABA}"/>
              </a:ext>
            </a:extLst>
          </p:cNvPr>
          <p:cNvSpPr txBox="1"/>
          <p:nvPr/>
        </p:nvSpPr>
        <p:spPr>
          <a:xfrm>
            <a:off x="2711669" y="4330262"/>
            <a:ext cx="6726621" cy="369332"/>
          </a:xfrm>
          <a:prstGeom prst="rect">
            <a:avLst/>
          </a:prstGeom>
          <a:noFill/>
        </p:spPr>
        <p:txBody>
          <a:bodyPr wrap="square" rtlCol="0">
            <a:spAutoFit/>
          </a:bodyPr>
          <a:lstStyle/>
          <a:p>
            <a:r>
              <a:rPr lang="en-US"/>
              <a:t>Dan Weiswasser, MD – VP / CMO, THMG &amp; Clinical Integration</a:t>
            </a:r>
          </a:p>
        </p:txBody>
      </p:sp>
      <p:pic>
        <p:nvPicPr>
          <p:cNvPr id="64" name="Video 63">
            <a:hlinkClick r:id="" action="ppaction://media"/>
            <a:extLst>
              <a:ext uri="{FF2B5EF4-FFF2-40B4-BE49-F238E27FC236}">
                <a16:creationId xmlns:a16="http://schemas.microsoft.com/office/drawing/2014/main" id="{9DF187C1-D3A0-2CF1-2589-F609A7C582F8}"/>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rcRect l="21875" r="218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0148500"/>
      </p:ext>
    </p:extLst>
  </p:cSld>
  <p:clrMapOvr>
    <a:masterClrMapping/>
  </p:clrMapOvr>
  <mc:AlternateContent xmlns:mc="http://schemas.openxmlformats.org/markup-compatibility/2006" xmlns:p14="http://schemas.microsoft.com/office/powerpoint/2010/main">
    <mc:Choice Requires="p14">
      <p:transition spd="slow" p14:dur="2000" advTm="25456"/>
    </mc:Choice>
    <mc:Fallback xmlns="">
      <p:transition spd="slow" advTm="25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40909">
                <p:cTn id="7" fill="hold" display="0">
                  <p:stCondLst>
                    <p:cond delay="indefinite"/>
                  </p:stCondLst>
                </p:cTn>
                <p:tgtEl>
                  <p:spTgt spid="64"/>
                </p:tgtEl>
              </p:cMediaNode>
            </p:video>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4"/>
                                        </p:tgtEl>
                                      </p:cBhvr>
                                    </p:cmd>
                                  </p:childTnLst>
                                </p:cTn>
                              </p:par>
                            </p:childTnLst>
                          </p:cTn>
                        </p:par>
                      </p:childTnLst>
                    </p:cTn>
                  </p:par>
                </p:childTnLst>
              </p:cTn>
              <p:nextCondLst>
                <p:cond evt="onClick" delay="0">
                  <p:tgtEl>
                    <p:spTgt spid="6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9E8BE-8880-60DF-5EAF-FA8E9C6208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729CA1-2CEF-4102-3A60-FF5CE7D7F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668FCE-FB10-4919-9D0D-96B8EC224F77}"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2" name="Title 1">
            <a:extLst>
              <a:ext uri="{FF2B5EF4-FFF2-40B4-BE49-F238E27FC236}">
                <a16:creationId xmlns:a16="http://schemas.microsoft.com/office/drawing/2014/main" id="{20D1CD1F-2831-ABD4-2676-2EDC7045CFC6}"/>
              </a:ext>
            </a:extLst>
          </p:cNvPr>
          <p:cNvSpPr>
            <a:spLocks noGrp="1"/>
          </p:cNvSpPr>
          <p:nvPr>
            <p:ph type="title" idx="4294967295"/>
          </p:nvPr>
        </p:nvSpPr>
        <p:spPr>
          <a:xfrm>
            <a:off x="333655" y="255225"/>
            <a:ext cx="11285538" cy="665162"/>
          </a:xfrm>
        </p:spPr>
        <p:txBody>
          <a:bodyPr>
            <a:noAutofit/>
          </a:bodyPr>
          <a:lstStyle/>
          <a:p>
            <a:pPr lvl="0" algn="l"/>
            <a:r>
              <a:rPr lang="en-US" sz="3200">
                <a:latin typeface="Arial"/>
                <a:cs typeface="Arial"/>
              </a:rPr>
              <a:t>Diabetes </a:t>
            </a:r>
            <a:r>
              <a:rPr lang="en-US" sz="3200">
                <a:solidFill>
                  <a:srgbClr val="FF0000"/>
                </a:solidFill>
              </a:rPr>
              <a:t>Areas of Opportunity </a:t>
            </a:r>
            <a:endParaRPr lang="en-US" sz="3200" cap="none">
              <a:latin typeface="Arial"/>
              <a:cs typeface="Arial"/>
            </a:endParaRPr>
          </a:p>
        </p:txBody>
      </p:sp>
      <p:sp>
        <p:nvSpPr>
          <p:cNvPr id="11" name="Rectangle 10">
            <a:extLst>
              <a:ext uri="{FF2B5EF4-FFF2-40B4-BE49-F238E27FC236}">
                <a16:creationId xmlns:a16="http://schemas.microsoft.com/office/drawing/2014/main" id="{F9FC01F0-E3EE-7A2E-B9B9-FCB3088B91FB}"/>
              </a:ext>
            </a:extLst>
          </p:cNvPr>
          <p:cNvSpPr/>
          <p:nvPr/>
        </p:nvSpPr>
        <p:spPr>
          <a:xfrm>
            <a:off x="544512" y="1306195"/>
            <a:ext cx="7704138" cy="1938992"/>
          </a:xfrm>
          <a:prstGeom prst="rect">
            <a:avLst/>
          </a:prstGeom>
        </p:spPr>
        <p:txBody>
          <a:bodyPr wrap="square">
            <a:spAutoFit/>
          </a:body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a:ln>
                  <a:noFill/>
                </a:ln>
                <a:solidFill>
                  <a:srgbClr val="7030A0"/>
                </a:solidFill>
                <a:effectLst/>
                <a:uLnTx/>
                <a:uFillTx/>
                <a:latin typeface="Arial"/>
                <a:ea typeface="+mn-ea"/>
                <a:cs typeface="+mn-cs"/>
                <a:sym typeface="Acumin Pro SemiCondensed Medium"/>
              </a:rPr>
              <a:t>Clarify Type and/or Cause</a:t>
            </a:r>
          </a:p>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en-US" sz="1200" b="1" i="0" u="sng" strike="noStrike" kern="0" cap="none" spc="0" normalizeH="0" baseline="0" noProof="0">
              <a:ln>
                <a:noFill/>
              </a:ln>
              <a:solidFill>
                <a:srgbClr val="7030A0"/>
              </a:solidFill>
              <a:effectLst/>
              <a:uLnTx/>
              <a:uFillTx/>
              <a:latin typeface="Arial"/>
              <a:ea typeface="+mn-ea"/>
              <a:cs typeface="+mn-cs"/>
              <a:sym typeface="Acumin Pro SemiCondensed Medium"/>
            </a:endParaRPr>
          </a:p>
          <a:p>
            <a:pPr marL="512763" indent="-168275" defTabSz="412750">
              <a:buFont typeface="Arial" panose="020B0604020202020204" pitchFamily="34" charset="0"/>
              <a:buChar char="•"/>
              <a:defRPr/>
            </a:pPr>
            <a:r>
              <a:rPr lang="en-US" sz="2000" b="1" kern="0">
                <a:solidFill>
                  <a:srgbClr val="000000"/>
                </a:solidFill>
                <a:latin typeface="Arial"/>
                <a:sym typeface="Acumin Pro SemiCondensed Medium"/>
              </a:rPr>
              <a:t>Type</a:t>
            </a:r>
            <a:r>
              <a:rPr lang="en-US" sz="2000" kern="0">
                <a:solidFill>
                  <a:srgbClr val="000000"/>
                </a:solidFill>
                <a:latin typeface="Arial"/>
                <a:sym typeface="Acumin Pro SemiCondensed Medium"/>
              </a:rPr>
              <a:t> 1 or </a:t>
            </a:r>
            <a:r>
              <a:rPr lang="en-US" sz="2000" b="1" kern="0">
                <a:solidFill>
                  <a:srgbClr val="000000"/>
                </a:solidFill>
                <a:latin typeface="Arial"/>
                <a:sym typeface="Acumin Pro SemiCondensed Medium"/>
              </a:rPr>
              <a:t>Type</a:t>
            </a:r>
            <a:r>
              <a:rPr lang="en-US" sz="2000" kern="0">
                <a:solidFill>
                  <a:srgbClr val="000000"/>
                </a:solidFill>
                <a:latin typeface="Arial"/>
                <a:sym typeface="Acumin Pro SemiCondensed Medium"/>
              </a:rPr>
              <a:t> 2</a:t>
            </a:r>
          </a:p>
          <a:p>
            <a:pPr marL="512763" marR="0" lvl="0" indent="-168275" algn="l" defTabSz="412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cumin Pro SemiCondensed Medium"/>
              </a:rPr>
              <a:t>Due to an underlying </a:t>
            </a:r>
            <a:r>
              <a:rPr kumimoji="0" lang="en-US" sz="2000" b="1" i="0" u="none" strike="noStrike" kern="0" cap="none" spc="0" normalizeH="0" baseline="0" noProof="0">
                <a:ln>
                  <a:noFill/>
                </a:ln>
                <a:solidFill>
                  <a:srgbClr val="000000"/>
                </a:solidFill>
                <a:effectLst/>
                <a:uLnTx/>
                <a:uFillTx/>
                <a:latin typeface="Arial"/>
                <a:ea typeface="+mn-ea"/>
                <a:cs typeface="+mn-cs"/>
                <a:sym typeface="Acumin Pro SemiCondensed Medium"/>
              </a:rPr>
              <a:t>condition</a:t>
            </a:r>
          </a:p>
          <a:p>
            <a:pPr marL="512763" marR="0" lvl="0" indent="-168275" algn="l" defTabSz="412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cumin Pro SemiCondensed Medium"/>
              </a:rPr>
              <a:t>Due to </a:t>
            </a:r>
            <a:r>
              <a:rPr kumimoji="0" lang="en-US" sz="2000" b="1" i="0" u="none" strike="noStrike" kern="0" cap="none" spc="0" normalizeH="0" baseline="0" noProof="0">
                <a:ln>
                  <a:noFill/>
                </a:ln>
                <a:solidFill>
                  <a:srgbClr val="000000"/>
                </a:solidFill>
                <a:effectLst/>
                <a:uLnTx/>
                <a:uFillTx/>
                <a:latin typeface="Arial"/>
                <a:ea typeface="+mn-ea"/>
                <a:cs typeface="+mn-cs"/>
                <a:sym typeface="Acumin Pro SemiCondensed Medium"/>
              </a:rPr>
              <a:t>drugs or chemicals</a:t>
            </a:r>
          </a:p>
          <a:p>
            <a:pPr marL="512763" marR="0" lvl="0" indent="-168275" algn="l" defTabSz="4127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cumin Pro SemiCondensed Medium"/>
              </a:rPr>
              <a:t>Due to </a:t>
            </a:r>
            <a:r>
              <a:rPr kumimoji="0" lang="en-US" sz="2000" b="1" i="0" u="none" strike="noStrike" kern="0" cap="none" spc="0" normalizeH="0" baseline="0" noProof="0">
                <a:ln>
                  <a:noFill/>
                </a:ln>
                <a:solidFill>
                  <a:srgbClr val="000000"/>
                </a:solidFill>
                <a:effectLst/>
                <a:uLnTx/>
                <a:uFillTx/>
                <a:latin typeface="Arial"/>
                <a:ea typeface="+mn-ea"/>
                <a:cs typeface="+mn-cs"/>
                <a:sym typeface="Acumin Pro SemiCondensed Medium"/>
              </a:rPr>
              <a:t>other conditions or events</a:t>
            </a:r>
          </a:p>
        </p:txBody>
      </p:sp>
      <p:sp>
        <p:nvSpPr>
          <p:cNvPr id="30" name="Rectangle 29">
            <a:extLst>
              <a:ext uri="{FF2B5EF4-FFF2-40B4-BE49-F238E27FC236}">
                <a16:creationId xmlns:a16="http://schemas.microsoft.com/office/drawing/2014/main" id="{01B22662-2F06-3858-1D75-BC190BD7B4AA}"/>
              </a:ext>
            </a:extLst>
          </p:cNvPr>
          <p:cNvSpPr/>
          <p:nvPr/>
        </p:nvSpPr>
        <p:spPr>
          <a:xfrm>
            <a:off x="544512" y="3486532"/>
            <a:ext cx="10863824"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7030A0"/>
                </a:solidFill>
                <a:effectLst/>
                <a:uLnTx/>
                <a:uFillTx/>
                <a:latin typeface="Arial"/>
                <a:ea typeface="+mn-ea"/>
                <a:cs typeface="+mn-cs"/>
              </a:rPr>
              <a:t>Current Status of Diabetes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a:ln>
                <a:noFill/>
              </a:ln>
              <a:solidFill>
                <a:srgbClr val="7030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In ICD-10-CM, there is no code for </a:t>
            </a:r>
            <a:r>
              <a:rPr kumimoji="0" lang="en-US" sz="2000" b="1" i="0" u="none" strike="noStrike" kern="1200" cap="none" spc="0" normalizeH="0" baseline="0" noProof="0">
                <a:ln>
                  <a:noFill/>
                </a:ln>
                <a:solidFill>
                  <a:srgbClr val="57595B"/>
                </a:solidFill>
                <a:effectLst/>
                <a:uLnTx/>
                <a:uFillTx/>
                <a:latin typeface="Arial"/>
                <a:ea typeface="+mn-ea"/>
                <a:cs typeface="+mn-cs"/>
              </a:rPr>
              <a:t>“uncontrolled diabetes”</a:t>
            </a:r>
            <a:r>
              <a:rPr kumimoji="0" lang="en-US" sz="2000" i="0" u="none" strike="noStrike" kern="1200" cap="none" spc="0" normalizeH="0" baseline="0" noProof="0">
                <a:ln>
                  <a:noFill/>
                </a:ln>
                <a:solidFill>
                  <a:srgbClr val="57595B"/>
                </a:solidFill>
                <a:effectLst/>
                <a:uLnTx/>
                <a:uFillTx/>
                <a:latin typeface="Arial"/>
                <a:ea typeface="+mn-ea"/>
                <a:cs typeface="+mn-cs"/>
              </a:rPr>
              <a:t>.</a:t>
            </a:r>
            <a:endParaRPr kumimoji="0" lang="en-US" sz="2000" i="0" u="none" strike="sngStrike" kern="1200" cap="none" spc="0" normalizeH="0" baseline="0" noProof="0">
              <a:ln>
                <a:noFill/>
              </a:ln>
              <a:solidFill>
                <a:srgbClr val="000000"/>
              </a:solidFill>
              <a:effectLst/>
              <a:uLnTx/>
              <a:uFillTx/>
              <a:latin typeface="Arial"/>
              <a:ea typeface="+mn-ea"/>
              <a:cs typeface="+mn-cs"/>
            </a:endParaRPr>
          </a:p>
          <a:p>
            <a:pPr marL="5127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Avoid vague descriptions such as “inadequately controlled”, “out of control”, or “poorly controlled</a:t>
            </a: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marL="5127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000000"/>
                </a:solidFill>
                <a:effectLst/>
                <a:uLnTx/>
                <a:uFillTx/>
                <a:latin typeface="Arial"/>
                <a:ea typeface="+mn-ea"/>
                <a:cs typeface="+mn-cs"/>
              </a:rPr>
              <a:t>Code and document whether a patient struggles with hypoglycemia, hyperglycemia, neither, or both. </a:t>
            </a:r>
          </a:p>
          <a:p>
            <a:pPr marL="512763"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Z79.4 (Long term (current) use of insulin)</a:t>
            </a:r>
            <a:r>
              <a:rPr lang="en-US" sz="2000">
                <a:solidFill>
                  <a:srgbClr val="000000"/>
                </a:solidFill>
                <a:latin typeface="Arial"/>
              </a:rPr>
              <a:t> also has risk adjustment value.  Diagnoses for use of other medication in glycemic control do not.</a:t>
            </a:r>
            <a:endParaRPr kumimoji="0" lang="en-US" sz="2000" i="0" u="none" strike="noStrike" kern="1200" cap="none" spc="0" normalizeH="0" baseline="0" noProof="0">
              <a:ln>
                <a:noFill/>
              </a:ln>
              <a:solidFill>
                <a:srgbClr val="000000"/>
              </a:solidFill>
              <a:effectLst/>
              <a:uLnTx/>
              <a:uFillTx/>
              <a:latin typeface="Arial"/>
              <a:ea typeface="+mn-ea"/>
              <a:cs typeface="+mn-cs"/>
            </a:endParaRPr>
          </a:p>
        </p:txBody>
      </p:sp>
      <p:pic>
        <p:nvPicPr>
          <p:cNvPr id="7" name="Picture 6" descr="A blue device with a number on it&#10;&#10;AI-generated content may be incorrect.">
            <a:extLst>
              <a:ext uri="{FF2B5EF4-FFF2-40B4-BE49-F238E27FC236}">
                <a16:creationId xmlns:a16="http://schemas.microsoft.com/office/drawing/2014/main" id="{43D49891-F314-7609-9222-D4BC92423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164" y="424037"/>
            <a:ext cx="3191861" cy="3191861"/>
          </a:xfrm>
          <a:prstGeom prst="rect">
            <a:avLst/>
          </a:prstGeom>
        </p:spPr>
      </p:pic>
    </p:spTree>
    <p:extLst>
      <p:ext uri="{BB962C8B-B14F-4D97-AF65-F5344CB8AC3E}">
        <p14:creationId xmlns:p14="http://schemas.microsoft.com/office/powerpoint/2010/main" val="857160876"/>
      </p:ext>
    </p:extLst>
  </p:cSld>
  <p:clrMapOvr>
    <a:masterClrMapping/>
  </p:clrMapOvr>
  <mc:AlternateContent xmlns:mc="http://schemas.openxmlformats.org/markup-compatibility/2006" xmlns:p14="http://schemas.microsoft.com/office/powerpoint/2010/main">
    <mc:Choice Requires="p14">
      <p:transition spd="slow" p14:dur="2000" advTm="41085"/>
    </mc:Choice>
    <mc:Fallback xmlns="">
      <p:transition spd="slow" advTm="4108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F476C5-8A65-67D3-4E98-DC647F2C7033}"/>
              </a:ext>
            </a:extLst>
          </p:cNvPr>
          <p:cNvPicPr>
            <a:picLocks noChangeAspect="1"/>
          </p:cNvPicPr>
          <p:nvPr/>
        </p:nvPicPr>
        <p:blipFill rotWithShape="1">
          <a:blip r:embed="rId5"/>
          <a:srcRect r="21884"/>
          <a:stretch/>
        </p:blipFill>
        <p:spPr>
          <a:xfrm>
            <a:off x="694257" y="1425325"/>
            <a:ext cx="7404392" cy="2838846"/>
          </a:xfrm>
          <a:prstGeom prst="rect">
            <a:avLst/>
          </a:prstGeom>
        </p:spPr>
      </p:pic>
      <p:sp>
        <p:nvSpPr>
          <p:cNvPr id="11" name="TextBox 10">
            <a:extLst>
              <a:ext uri="{FF2B5EF4-FFF2-40B4-BE49-F238E27FC236}">
                <a16:creationId xmlns:a16="http://schemas.microsoft.com/office/drawing/2014/main" id="{912C635F-8307-5DEC-71F0-B5BF1A40352F}"/>
              </a:ext>
            </a:extLst>
          </p:cNvPr>
          <p:cNvSpPr txBox="1"/>
          <p:nvPr/>
        </p:nvSpPr>
        <p:spPr>
          <a:xfrm>
            <a:off x="404931" y="4454793"/>
            <a:ext cx="11644171" cy="1564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effectLst/>
                <a:uLnTx/>
                <a:uFillTx/>
                <a:latin typeface="Arial"/>
                <a:ea typeface="+mn-ea"/>
                <a:cs typeface="Arial" panose="020B0604020202020204" pitchFamily="34" charset="0"/>
              </a:rPr>
              <a:t>If a patient has acute or chronic complications from their diabetes, it is inaccurate to document “DM </a:t>
            </a:r>
            <a:r>
              <a:rPr kumimoji="0" lang="en-US" sz="2400" i="0" u="sng" strike="noStrike" kern="1200" cap="none" spc="0" normalizeH="0" baseline="0" noProof="0">
                <a:ln>
                  <a:noFill/>
                </a:ln>
                <a:effectLst/>
                <a:uLnTx/>
                <a:uFillTx/>
                <a:latin typeface="Arial"/>
                <a:ea typeface="+mn-ea"/>
                <a:cs typeface="Arial" panose="020B0604020202020204" pitchFamily="34" charset="0"/>
              </a:rPr>
              <a:t>without complications</a:t>
            </a:r>
            <a:r>
              <a:rPr kumimoji="0" lang="en-US" sz="2400" i="0" strike="noStrike" kern="1200" cap="none" spc="0" normalizeH="0" baseline="0" noProof="0">
                <a:ln>
                  <a:noFill/>
                </a:ln>
                <a:effectLst/>
                <a:uLnTx/>
                <a:uFillTx/>
                <a:latin typeface="Arial"/>
                <a:ea typeface="+mn-ea"/>
                <a:cs typeface="Arial" panose="020B0604020202020204" pitchFamily="34" charset="0"/>
              </a:rPr>
              <a:t>”.  Coding should reflect these complications.</a:t>
            </a:r>
            <a:endParaRPr kumimoji="0" lang="en-US" sz="2400" i="0" strike="noStrike" kern="1200" cap="none" spc="0" normalizeH="0" baseline="0" noProof="0">
              <a:ln>
                <a:noFill/>
              </a:ln>
              <a:solidFill>
                <a:srgbClr val="FF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b="0" i="0" u="none" strike="noStrike" kern="1200" cap="none" spc="0" normalizeH="0" baseline="0" noProof="0">
              <a:ln>
                <a:noFill/>
              </a:ln>
              <a:solidFill>
                <a:srgbClr val="2F5597"/>
              </a:solidFill>
              <a:effectLst/>
              <a:uLnTx/>
              <a:uFillTx/>
              <a:latin typeface="Arial"/>
              <a:ea typeface="+mn-ea"/>
              <a:cs typeface="Helvetica"/>
            </a:endParaRPr>
          </a:p>
        </p:txBody>
      </p:sp>
      <p:pic>
        <p:nvPicPr>
          <p:cNvPr id="13" name="Picture 12">
            <a:extLst>
              <a:ext uri="{FF2B5EF4-FFF2-40B4-BE49-F238E27FC236}">
                <a16:creationId xmlns:a16="http://schemas.microsoft.com/office/drawing/2014/main" id="{2631AE07-76F7-5A33-C0A4-A810267ADF52}"/>
              </a:ext>
            </a:extLst>
          </p:cNvPr>
          <p:cNvPicPr>
            <a:picLocks noChangeAspect="1"/>
          </p:cNvPicPr>
          <p:nvPr/>
        </p:nvPicPr>
        <p:blipFill rotWithShape="1">
          <a:blip r:embed="rId5"/>
          <a:srcRect l="85834" r="58"/>
          <a:stretch/>
        </p:blipFill>
        <p:spPr>
          <a:xfrm>
            <a:off x="9686806" y="1425325"/>
            <a:ext cx="1337311" cy="2838846"/>
          </a:xfrm>
          <a:prstGeom prst="rect">
            <a:avLst/>
          </a:prstGeom>
        </p:spPr>
      </p:pic>
      <p:sp>
        <p:nvSpPr>
          <p:cNvPr id="3" name="TextBox 2">
            <a:extLst>
              <a:ext uri="{FF2B5EF4-FFF2-40B4-BE49-F238E27FC236}">
                <a16:creationId xmlns:a16="http://schemas.microsoft.com/office/drawing/2014/main" id="{30C61F67-B7E2-61C6-88AE-0737FD295962}"/>
              </a:ext>
            </a:extLst>
          </p:cNvPr>
          <p:cNvSpPr txBox="1"/>
          <p:nvPr/>
        </p:nvSpPr>
        <p:spPr>
          <a:xfrm>
            <a:off x="273914" y="222304"/>
            <a:ext cx="1042829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Diabetes and its complications</a:t>
            </a:r>
            <a:endParaRPr kumimoji="0" lang="en-US" sz="3200" i="0" u="none" strike="noStrike" kern="1200" cap="none" spc="0" normalizeH="0" baseline="0" noProof="0">
              <a:ln>
                <a:noFill/>
              </a:ln>
              <a:solidFill>
                <a:schemeClr val="bg1"/>
              </a:solidFill>
              <a:effectLst/>
              <a:uLnTx/>
              <a:uFillTx/>
              <a:latin typeface="Arial"/>
              <a:ea typeface="+mn-ea"/>
              <a:cs typeface="+mn-cs"/>
            </a:endParaRPr>
          </a:p>
        </p:txBody>
      </p:sp>
      <p:sp>
        <p:nvSpPr>
          <p:cNvPr id="2" name="TextBox 1">
            <a:extLst>
              <a:ext uri="{FF2B5EF4-FFF2-40B4-BE49-F238E27FC236}">
                <a16:creationId xmlns:a16="http://schemas.microsoft.com/office/drawing/2014/main" id="{E2D26104-A01B-F78A-569B-F197B72F1EB9}"/>
              </a:ext>
            </a:extLst>
          </p:cNvPr>
          <p:cNvSpPr txBox="1"/>
          <p:nvPr/>
        </p:nvSpPr>
        <p:spPr>
          <a:xfrm>
            <a:off x="2831983" y="3657534"/>
            <a:ext cx="5141586" cy="340991"/>
          </a:xfrm>
          <a:prstGeom prst="rect">
            <a:avLst/>
          </a:prstGeom>
          <a:noFill/>
        </p:spPr>
        <p:txBody>
          <a:bodyPr wrap="square" rtlCol="0">
            <a:spAutoFit/>
          </a:bodyPr>
          <a:lstStyle/>
          <a:p>
            <a:pPr>
              <a:lnSpc>
                <a:spcPts val="2100"/>
              </a:lnSpc>
              <a:spcAft>
                <a:spcPts val="600"/>
              </a:spcAft>
            </a:pPr>
            <a:r>
              <a:rPr lang="en-US" sz="1200">
                <a:solidFill>
                  <a:schemeClr val="bg1"/>
                </a:solidFill>
              </a:rPr>
              <a:t>ICD10 qualifier that follows the decimal point</a:t>
            </a:r>
          </a:p>
        </p:txBody>
      </p:sp>
      <p:pic>
        <p:nvPicPr>
          <p:cNvPr id="10" name="Audio 9">
            <a:hlinkClick r:id="" action="ppaction://media"/>
            <a:extLst>
              <a:ext uri="{FF2B5EF4-FFF2-40B4-BE49-F238E27FC236}">
                <a16:creationId xmlns:a16="http://schemas.microsoft.com/office/drawing/2014/main" id="{DF0B1491-3CD1-556E-5419-2E3B11468EC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64367049"/>
      </p:ext>
    </p:extLst>
  </p:cSld>
  <p:clrMapOvr>
    <a:masterClrMapping/>
  </p:clrMapOvr>
  <mc:AlternateContent xmlns:mc="http://schemas.openxmlformats.org/markup-compatibility/2006" xmlns:p14="http://schemas.microsoft.com/office/powerpoint/2010/main">
    <mc:Choice Requires="p14">
      <p:transition spd="slow" p14:dur="2000" advTm="30853"/>
    </mc:Choice>
    <mc:Fallback xmlns="">
      <p:transition spd="slow" advTm="30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9DAEAEF-7754-F8DF-0387-2DB4ACB80292}"/>
              </a:ext>
            </a:extLst>
          </p:cNvPr>
          <p:cNvSpPr txBox="1">
            <a:spLocks noGrp="1"/>
          </p:cNvSpPr>
          <p:nvPr>
            <p:ph sz="quarter" idx="12"/>
          </p:nvPr>
        </p:nvSpPr>
        <p:spPr>
          <a:xfrm>
            <a:off x="588106" y="1426031"/>
            <a:ext cx="10982325" cy="53040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7030A0"/>
                </a:solidFill>
                <a:effectLst/>
                <a:uLnTx/>
                <a:uFillTx/>
                <a:latin typeface="Arial"/>
                <a:ea typeface="+mn-ea"/>
                <a:cs typeface="+mn-cs"/>
                <a:sym typeface="Helvetica Light"/>
              </a:rPr>
              <a:t>Documentation should be clear and holistic</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1050" b="1" i="0" u="sng" strike="noStrike" kern="1200" cap="none" spc="0" normalizeH="0" baseline="0" noProof="0">
              <a:ln>
                <a:noFill/>
              </a:ln>
              <a:solidFill>
                <a:srgbClr val="7030A0"/>
              </a:solidFill>
              <a:effectLst/>
              <a:uLnTx/>
              <a:uFillTx/>
              <a:latin typeface="Arial"/>
              <a:ea typeface="+mn-ea"/>
              <a:cs typeface="+mn-cs"/>
              <a:sym typeface="Helvetica Light"/>
            </a:endParaRPr>
          </a:p>
          <a:p>
            <a:pPr marL="285750" marR="0" lvl="0" indent="-285750" algn="l" defTabSz="825500" rtl="0" eaLnBrk="1" fontAlgn="auto" latinLnBrk="0" hangingPunct="0">
              <a:lnSpc>
                <a:spcPct val="10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In documentation, use linking terms such as </a:t>
            </a: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“with”, “due to”, “diabetic”, </a:t>
            </a:r>
            <a:r>
              <a:rPr kumimoji="0" lang="en-US" sz="1600" i="0" u="none" strike="noStrike" kern="1200" cap="none" spc="0" normalizeH="0" baseline="0" noProof="0">
                <a:ln>
                  <a:noFill/>
                </a:ln>
                <a:solidFill>
                  <a:srgbClr val="000000"/>
                </a:solidFill>
                <a:effectLst/>
                <a:uLnTx/>
                <a:uFillTx/>
                <a:latin typeface="Arial"/>
                <a:ea typeface="+mn-ea"/>
                <a:cs typeface="+mn-cs"/>
                <a:sym typeface="Helvetica Light"/>
              </a:rPr>
              <a:t>or</a:t>
            </a: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 “secondary to” </a:t>
            </a:r>
            <a:r>
              <a:rPr kumimoji="0" lang="en-US" sz="1600" i="0" u="none" strike="noStrike" kern="1200" cap="none" spc="0" normalizeH="0" baseline="0" noProof="0">
                <a:ln>
                  <a:noFill/>
                </a:ln>
                <a:solidFill>
                  <a:srgbClr val="000000"/>
                </a:solidFill>
                <a:effectLst/>
                <a:uLnTx/>
                <a:uFillTx/>
                <a:latin typeface="Arial"/>
                <a:ea typeface="+mn-ea"/>
                <a:cs typeface="+mn-cs"/>
                <a:sym typeface="Helvetica Light"/>
              </a:rPr>
              <a:t>to show a cause-and-effect relationship</a:t>
            </a:r>
            <a:endPar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endParaRPr>
          </a:p>
          <a:p>
            <a:pPr marL="285750" marR="0" lvl="0" indent="-285750" algn="l" defTabSz="825500" rtl="0" eaLnBrk="1" fontAlgn="auto" latinLnBrk="0" hangingPunct="0">
              <a:lnSpc>
                <a:spcPct val="100000"/>
              </a:lnSpc>
              <a:spcBef>
                <a:spcPts val="0"/>
              </a:spcBef>
              <a:spcAft>
                <a:spcPts val="6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Avoid</a:t>
            </a:r>
            <a:r>
              <a:rPr kumimoji="0" lang="en-US" sz="1600" b="0" i="0" u="none" strike="noStrike" kern="1200" cap="none" spc="0" normalizeH="0" baseline="0" noProof="0">
                <a:ln>
                  <a:noFill/>
                </a:ln>
                <a:solidFill>
                  <a:srgbClr val="57595B"/>
                </a:solidFill>
                <a:effectLst/>
                <a:uLnTx/>
                <a:uFillTx/>
                <a:latin typeface="Arial"/>
                <a:ea typeface="+mn-ea"/>
                <a:cs typeface="+mn-cs"/>
                <a:sym typeface="Helvetica Light"/>
              </a:rPr>
              <a:t> vague terminology such as </a:t>
            </a: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“unspecified” </a:t>
            </a: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or </a:t>
            </a: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“other specified”</a:t>
            </a:r>
            <a:endParaRPr kumimoji="0" lang="en-US" sz="1600" i="0" u="none" strike="noStrike" kern="1200" cap="none" spc="0" normalizeH="0" baseline="0" noProof="0">
              <a:ln>
                <a:noFill/>
              </a:ln>
              <a:solidFill>
                <a:srgbClr val="000000"/>
              </a:solidFill>
              <a:effectLst/>
              <a:uLnTx/>
              <a:uFillTx/>
              <a:latin typeface="Arial"/>
              <a:ea typeface="+mn-ea"/>
              <a:cs typeface="+mn-cs"/>
              <a:sym typeface="Helvetica Light"/>
            </a:endParaRPr>
          </a:p>
          <a:p>
            <a:pPr marL="285750" marR="0" lvl="0" indent="-285750" algn="l" defTabSz="825500" rtl="0" eaLnBrk="1" fontAlgn="auto" latinLnBrk="0" hangingPunct="0">
              <a:lnSpc>
                <a:spcPct val="100000"/>
              </a:lnSpc>
              <a:spcBef>
                <a:spcPts val="0"/>
              </a:spcBef>
              <a:spcAft>
                <a:spcPts val="600"/>
              </a:spcAft>
              <a:buClrTx/>
              <a:buSzTx/>
              <a:buFont typeface="Wingdings" panose="05000000000000000000" pitchFamily="2" charset="2"/>
              <a:buChar char="ü"/>
              <a:tabLst/>
              <a:defRPr/>
            </a:pPr>
            <a:r>
              <a:rPr kumimoji="0" lang="en-US" sz="1600" i="0" u="none" strike="noStrike" kern="1200" cap="none" spc="0" normalizeH="0" baseline="0" noProof="0">
                <a:ln>
                  <a:noFill/>
                </a:ln>
                <a:solidFill>
                  <a:srgbClr val="000000"/>
                </a:solidFill>
                <a:effectLst/>
                <a:uLnTx/>
                <a:uFillTx/>
                <a:latin typeface="Arial"/>
                <a:ea typeface="+mn-ea"/>
                <a:cs typeface="+mn-cs"/>
                <a:sym typeface="Helvetica Light"/>
              </a:rPr>
              <a:t>Document the involvement of a related specialist, e.g., endocrinology, ophthalmology, podiatry, vascular surgery, nephrology, etc.</a:t>
            </a:r>
          </a:p>
          <a:p>
            <a:pPr marL="285750" marR="0" lvl="0" indent="-285750" algn="l" defTabSz="825500" rtl="0" eaLnBrk="1" fontAlgn="auto" latinLnBrk="0" hangingPunct="0">
              <a:lnSpc>
                <a:spcPct val="100000"/>
              </a:lnSpc>
              <a:spcBef>
                <a:spcPts val="0"/>
              </a:spcBef>
              <a:spcAft>
                <a:spcPts val="600"/>
              </a:spcAft>
              <a:buClrTx/>
              <a:buSzTx/>
              <a:buFont typeface="Wingdings" panose="05000000000000000000" pitchFamily="2" charset="2"/>
              <a:buChar char="ü"/>
              <a:tabLst/>
              <a:defRPr/>
            </a:pPr>
            <a:r>
              <a:rPr lang="en-US" sz="1600">
                <a:solidFill>
                  <a:srgbClr val="000000"/>
                </a:solidFill>
                <a:latin typeface="Arial"/>
                <a:cs typeface="+mn-cs"/>
                <a:sym typeface="Helvetica Light"/>
              </a:rPr>
              <a:t>If addressing diabetes with accompanying chronic kidney disease, code and document BOTH the relationship between the diabetes and the kidney disease AND the stage of the chronic kidney disease</a:t>
            </a:r>
          </a:p>
          <a:p>
            <a:pPr marL="0" marR="0" lvl="0" indent="0" algn="l" defTabSz="825500" rtl="0" eaLnBrk="1" fontAlgn="auto" latinLnBrk="0" hangingPunct="0">
              <a:lnSpc>
                <a:spcPct val="100000"/>
              </a:lnSpc>
              <a:spcBef>
                <a:spcPts val="0"/>
              </a:spcBef>
              <a:spcAft>
                <a:spcPts val="600"/>
              </a:spcAft>
              <a:buClrTx/>
              <a:buSzTx/>
              <a:tabLst/>
              <a:defRPr/>
            </a:pPr>
            <a:endParaRPr kumimoji="0" lang="en-US" sz="1050" i="0" u="none" strike="noStrike" kern="1200" cap="none" spc="0" normalizeH="0" baseline="0" noProof="0">
              <a:ln>
                <a:noFill/>
              </a:ln>
              <a:solidFill>
                <a:srgbClr val="000000"/>
              </a:solidFill>
              <a:effectLst/>
              <a:uLnTx/>
              <a:uFillTx/>
              <a:latin typeface="Arial"/>
              <a:ea typeface="+mn-ea"/>
              <a:cs typeface="+mn-cs"/>
              <a:sym typeface="Helvetica Light"/>
            </a:endParaRPr>
          </a:p>
          <a:p>
            <a:pPr marL="55563" marR="0" lvl="0" indent="0" algn="l" defTabSz="8255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Example: </a:t>
            </a:r>
          </a:p>
          <a:p>
            <a:pPr marL="55563" indent="0" defTabSz="825500" hangingPunct="0">
              <a:lnSpc>
                <a:spcPct val="100000"/>
              </a:lnSpc>
              <a:spcBef>
                <a:spcPts val="0"/>
              </a:spcBef>
              <a:buClrTx/>
              <a:defRPr/>
            </a:pPr>
            <a:r>
              <a:rPr lang="en-US" sz="1600" i="1">
                <a:solidFill>
                  <a:srgbClr val="000000"/>
                </a:solidFill>
                <a:latin typeface="Arial"/>
                <a:cs typeface="+mn-cs"/>
                <a:sym typeface="Helvetica Light"/>
              </a:rPr>
              <a:t>Coding</a:t>
            </a:r>
            <a:r>
              <a:rPr lang="en-US" sz="1600">
                <a:solidFill>
                  <a:srgbClr val="000000"/>
                </a:solidFill>
                <a:latin typeface="Arial"/>
                <a:cs typeface="+mn-cs"/>
                <a:sym typeface="Helvetica Light"/>
              </a:rPr>
              <a:t>: </a:t>
            </a:r>
          </a:p>
          <a:p>
            <a:pPr marL="55563" indent="0" defTabSz="825500" hangingPunct="0">
              <a:lnSpc>
                <a:spcPct val="100000"/>
              </a:lnSpc>
              <a:spcBef>
                <a:spcPts val="0"/>
              </a:spcBef>
              <a:buClrTx/>
              <a:defRPr/>
            </a:pPr>
            <a:r>
              <a:rPr lang="en-US" sz="1600">
                <a:solidFill>
                  <a:srgbClr val="000000"/>
                </a:solidFill>
                <a:latin typeface="Arial"/>
                <a:cs typeface="+mn-cs"/>
                <a:sym typeface="Helvetica Light"/>
              </a:rPr>
              <a:t>“Type 2 diabetes with chronic kidney disease” [E11.22] </a:t>
            </a:r>
            <a:r>
              <a:rPr lang="en-US" sz="1600" u="sng">
                <a:solidFill>
                  <a:srgbClr val="000000"/>
                </a:solidFill>
                <a:latin typeface="Arial"/>
                <a:cs typeface="+mn-cs"/>
                <a:sym typeface="Helvetica Light"/>
              </a:rPr>
              <a:t>and</a:t>
            </a:r>
            <a:r>
              <a:rPr lang="en-US" sz="1600">
                <a:solidFill>
                  <a:srgbClr val="000000"/>
                </a:solidFill>
                <a:latin typeface="Arial"/>
                <a:cs typeface="+mn-cs"/>
                <a:sym typeface="Helvetica Light"/>
              </a:rPr>
              <a:t> </a:t>
            </a:r>
          </a:p>
          <a:p>
            <a:pPr marL="55563" indent="0" defTabSz="825500" hangingPunct="0">
              <a:lnSpc>
                <a:spcPct val="100000"/>
              </a:lnSpc>
              <a:spcBef>
                <a:spcPts val="0"/>
              </a:spcBef>
              <a:buClrTx/>
              <a:defRPr/>
            </a:pPr>
            <a:r>
              <a:rPr lang="en-US" sz="1600">
                <a:solidFill>
                  <a:srgbClr val="000000"/>
                </a:solidFill>
                <a:latin typeface="Arial"/>
                <a:cs typeface="+mn-cs"/>
                <a:sym typeface="Helvetica Light"/>
              </a:rPr>
              <a:t>“Chronic kidney disease, stage 3a” [N18.31]</a:t>
            </a:r>
          </a:p>
          <a:p>
            <a:pPr marL="55563" indent="0" defTabSz="825500" hangingPunct="0">
              <a:lnSpc>
                <a:spcPct val="100000"/>
              </a:lnSpc>
              <a:spcBef>
                <a:spcPts val="0"/>
              </a:spcBef>
              <a:buClrTx/>
              <a:defRPr/>
            </a:pPr>
            <a:endPar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endParaRPr>
          </a:p>
          <a:p>
            <a:pPr marL="55563" marR="0" lvl="0" indent="0" algn="l" defTabSz="825500" rtl="0" eaLnBrk="1" fontAlgn="auto" latinLnBrk="0" hangingPunct="0">
              <a:lnSpc>
                <a:spcPct val="100000"/>
              </a:lnSpc>
              <a:spcBef>
                <a:spcPts val="0"/>
              </a:spcBef>
              <a:spcAft>
                <a:spcPts val="0"/>
              </a:spcAft>
              <a:buClrTx/>
              <a:buSzTx/>
              <a:buFontTx/>
              <a:buNone/>
              <a:tabLst/>
              <a:defRPr/>
            </a:pPr>
            <a:r>
              <a:rPr lang="en-US" sz="1600" i="1">
                <a:solidFill>
                  <a:srgbClr val="000000"/>
                </a:solidFill>
                <a:latin typeface="Arial"/>
                <a:cs typeface="+mn-cs"/>
                <a:sym typeface="Helvetica Light"/>
              </a:rPr>
              <a:t>Documentation</a:t>
            </a:r>
            <a:r>
              <a:rPr kumimoji="0" lang="en-US" sz="1600" b="1" i="1" u="none" strike="noStrike" kern="1200" cap="none" spc="0" normalizeH="0" baseline="0" noProof="0">
                <a:ln>
                  <a:noFill/>
                </a:ln>
                <a:solidFill>
                  <a:srgbClr val="000000"/>
                </a:solidFill>
                <a:effectLst/>
                <a:uLnTx/>
                <a:uFillTx/>
                <a:latin typeface="Arial"/>
                <a:ea typeface="+mn-ea"/>
                <a:cs typeface="+mn-cs"/>
                <a:sym typeface="Helvetica Light"/>
              </a:rPr>
              <a:t>:</a:t>
            </a:r>
          </a:p>
          <a:p>
            <a:pPr marL="55563" marR="0" lvl="0" indent="0" algn="l" defTabSz="8255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sym typeface="Helvetica Light"/>
              </a:rPr>
              <a:t>Type 2 diabetes mellitus with diabetic chronic kidney disease. </a:t>
            </a: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Current A1C of 6.2 closer to goal. Diabetic CKD stable</a:t>
            </a:r>
            <a:r>
              <a:rPr lang="en-US" sz="1600">
                <a:solidFill>
                  <a:srgbClr val="000000"/>
                </a:solidFill>
                <a:latin typeface="Arial"/>
                <a:cs typeface="+mn-cs"/>
                <a:sym typeface="Helvetica Light"/>
              </a:rPr>
              <a:t>, </a:t>
            </a: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managed by Dr. Beans</a:t>
            </a:r>
            <a:r>
              <a:rPr lang="en-US" sz="1600">
                <a:solidFill>
                  <a:srgbClr val="000000"/>
                </a:solidFill>
                <a:latin typeface="Arial"/>
                <a:cs typeface="+mn-cs"/>
                <a:sym typeface="Helvetica Light"/>
              </a:rPr>
              <a:t> (</a:t>
            </a:r>
            <a:r>
              <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rPr>
              <a:t>Nephrology). </a:t>
            </a:r>
          </a:p>
          <a:p>
            <a:pPr marL="55563"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endParaRPr>
          </a:p>
          <a:p>
            <a:pPr marL="55563" marR="0" lvl="0" indent="0" algn="l" defTabSz="825500" rtl="0" eaLnBrk="1"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sym typeface="Helvetica Light"/>
            </a:endParaRPr>
          </a:p>
        </p:txBody>
      </p:sp>
      <p:sp>
        <p:nvSpPr>
          <p:cNvPr id="3" name="Title 2">
            <a:extLst>
              <a:ext uri="{FF2B5EF4-FFF2-40B4-BE49-F238E27FC236}">
                <a16:creationId xmlns:a16="http://schemas.microsoft.com/office/drawing/2014/main" id="{6B45E4DD-466D-0A5A-84D8-163618887DFB}"/>
              </a:ext>
            </a:extLst>
          </p:cNvPr>
          <p:cNvSpPr>
            <a:spLocks noGrp="1"/>
          </p:cNvSpPr>
          <p:nvPr>
            <p:ph type="title"/>
          </p:nvPr>
        </p:nvSpPr>
        <p:spPr>
          <a:xfrm>
            <a:off x="533400" y="109918"/>
            <a:ext cx="10972800" cy="664875"/>
          </a:xfrm>
        </p:spPr>
        <p:txBody>
          <a:bodyPr/>
          <a:lstStyle/>
          <a:p>
            <a:r>
              <a:rPr lang="en-US" sz="3200" b="0" cap="none">
                <a:latin typeface="Arial"/>
                <a:cs typeface="Arial"/>
              </a:rPr>
              <a:t>Diabetes Documentation -  </a:t>
            </a:r>
            <a:r>
              <a:rPr lang="en-US" sz="3200" b="0">
                <a:latin typeface="Arial"/>
                <a:cs typeface="Arial"/>
              </a:rPr>
              <a:t>Additional Best</a:t>
            </a:r>
            <a:r>
              <a:rPr lang="en-US" sz="3200" b="0" cap="none">
                <a:latin typeface="Arial"/>
                <a:cs typeface="Arial"/>
              </a:rPr>
              <a:t> Practices</a:t>
            </a:r>
            <a:endParaRPr lang="en-US" sz="3200" b="0">
              <a:latin typeface="Arial"/>
              <a:cs typeface="Arial"/>
            </a:endParaRPr>
          </a:p>
        </p:txBody>
      </p:sp>
      <p:sp>
        <p:nvSpPr>
          <p:cNvPr id="2" name="Slide Number Placeholder 1">
            <a:extLst>
              <a:ext uri="{FF2B5EF4-FFF2-40B4-BE49-F238E27FC236}">
                <a16:creationId xmlns:a16="http://schemas.microsoft.com/office/drawing/2014/main" id="{136C958D-744D-D86F-0B58-BFEDB40E790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6EF63-608D-4771-8EF6-AD7D8F74C73F}" type="slidenum">
              <a:rPr kumimoji="0" lang="en-US" sz="800" b="0" i="0" u="none" strike="noStrike" kern="1200" cap="none" spc="0" normalizeH="0" baseline="0" noProof="0" smtClean="0">
                <a:ln>
                  <a:noFill/>
                </a:ln>
                <a:solidFill>
                  <a:srgbClr val="000000">
                    <a:lumMod val="50000"/>
                    <a:lumOff val="50000"/>
                  </a:srgbClr>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000000">
                  <a:lumMod val="50000"/>
                  <a:lumOff val="50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612796016"/>
      </p:ext>
    </p:extLst>
  </p:cSld>
  <p:clrMapOvr>
    <a:masterClrMapping/>
  </p:clrMapOvr>
  <mc:AlternateContent xmlns:mc="http://schemas.openxmlformats.org/markup-compatibility/2006" xmlns:p14="http://schemas.microsoft.com/office/powerpoint/2010/main">
    <mc:Choice Requires="p14">
      <p:transition spd="slow" p14:dur="2000" advTm="48775"/>
    </mc:Choice>
    <mc:Fallback xmlns="">
      <p:transition spd="slow" advTm="48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610471-F02E-427F-D485-B3782AA1B001}"/>
              </a:ext>
            </a:extLst>
          </p:cNvPr>
          <p:cNvSpPr>
            <a:spLocks noGrp="1"/>
          </p:cNvSpPr>
          <p:nvPr>
            <p:ph sz="quarter" idx="12"/>
          </p:nvPr>
        </p:nvSpPr>
        <p:spPr>
          <a:xfrm>
            <a:off x="604874" y="1410952"/>
            <a:ext cx="10982251" cy="4916696"/>
          </a:xfrm>
        </p:spPr>
        <p:txBody>
          <a:bodyPr>
            <a:noAutofit/>
          </a:bodyPr>
          <a:lstStyle/>
          <a:p>
            <a:pPr marL="457200" indent="-457200">
              <a:lnSpc>
                <a:spcPct val="100000"/>
              </a:lnSpc>
              <a:buFont typeface="Arial" panose="020B0604020202020204" pitchFamily="34" charset="0"/>
              <a:buChar char="•"/>
            </a:pPr>
            <a:r>
              <a:rPr lang="en-US" sz="1800"/>
              <a:t>Listing lab results alone does not support a CKD diagnosis code.</a:t>
            </a:r>
          </a:p>
          <a:p>
            <a:pPr marL="457200" indent="-457200">
              <a:lnSpc>
                <a:spcPct val="100000"/>
              </a:lnSpc>
              <a:buFont typeface="Arial" panose="020B0604020202020204" pitchFamily="34" charset="0"/>
              <a:buChar char="•"/>
            </a:pPr>
            <a:r>
              <a:rPr lang="en-US" sz="1800"/>
              <a:t>Avoid using “Chronic Kidney Disease, Unspecified” (N18.9)</a:t>
            </a:r>
          </a:p>
          <a:p>
            <a:pPr marL="457200" indent="-457200">
              <a:lnSpc>
                <a:spcPct val="100000"/>
              </a:lnSpc>
              <a:buFont typeface="Arial" panose="020B0604020202020204" pitchFamily="34" charset="0"/>
              <a:buChar char="•"/>
            </a:pPr>
            <a:r>
              <a:rPr lang="en-US" sz="1800"/>
              <a:t>Always include the stage of the CKD in coding and documentation.</a:t>
            </a:r>
          </a:p>
          <a:p>
            <a:pPr marL="457200" indent="-457200">
              <a:lnSpc>
                <a:spcPct val="100000"/>
              </a:lnSpc>
              <a:buFont typeface="Arial" panose="020B0604020202020204" pitchFamily="34" charset="0"/>
              <a:buChar char="•"/>
            </a:pPr>
            <a:r>
              <a:rPr lang="en-US" sz="1800"/>
              <a:t>CKD is often a result of hypertension and/or diabetes. When these co-exist with the CKD, link them via diagnosis coding:</a:t>
            </a:r>
          </a:p>
          <a:p>
            <a:pPr marL="800100" lvl="1" indent="-342900">
              <a:lnSpc>
                <a:spcPct val="120000"/>
              </a:lnSpc>
              <a:spcBef>
                <a:spcPts val="0"/>
              </a:spcBef>
              <a:buFont typeface="Symbol" panose="05050102010706020507" pitchFamily="18" charset="2"/>
              <a:buChar char=""/>
            </a:pPr>
            <a:r>
              <a:rPr lang="en-US" sz="1800">
                <a:solidFill>
                  <a:schemeClr val="tx1"/>
                </a:solidFill>
              </a:rPr>
              <a:t>Diabetic CKD (E10.22, E11.22)</a:t>
            </a:r>
          </a:p>
          <a:p>
            <a:pPr marL="800100" lvl="1" indent="-342900">
              <a:lnSpc>
                <a:spcPct val="120000"/>
              </a:lnSpc>
              <a:spcBef>
                <a:spcPts val="0"/>
              </a:spcBef>
              <a:spcAft>
                <a:spcPts val="800"/>
              </a:spcAft>
              <a:buFont typeface="Symbol" panose="05050102010706020507" pitchFamily="18" charset="2"/>
              <a:buChar char=""/>
            </a:pPr>
            <a:r>
              <a:rPr lang="en-US" sz="1800">
                <a:solidFill>
                  <a:schemeClr val="tx1"/>
                </a:solidFill>
              </a:rPr>
              <a:t>Hypertensive CKD (I12.*)</a:t>
            </a:r>
          </a:p>
          <a:p>
            <a:pPr marL="55563" marR="0" lvl="0" indent="0" algn="l" defTabSz="825500" rtl="0" eaLnBrk="1" fontAlgn="auto" latinLnBrk="0" hangingPunct="0">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sym typeface="Helvetica Light"/>
            </a:endParaRPr>
          </a:p>
          <a:p>
            <a:pPr marL="55563" marR="0" lvl="0" indent="0" algn="l"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sym typeface="Helvetica Light"/>
              </a:rPr>
              <a:t>Example: </a:t>
            </a:r>
          </a:p>
          <a:p>
            <a:pPr marL="55563" indent="0" defTabSz="825500" hangingPunct="0">
              <a:lnSpc>
                <a:spcPct val="100000"/>
              </a:lnSpc>
              <a:spcBef>
                <a:spcPts val="0"/>
              </a:spcBef>
              <a:buClrTx/>
              <a:defRPr/>
            </a:pPr>
            <a:r>
              <a:rPr lang="en-US" sz="1800">
                <a:solidFill>
                  <a:srgbClr val="000000"/>
                </a:solidFill>
                <a:latin typeface="Arial"/>
                <a:cs typeface="+mn-cs"/>
                <a:sym typeface="Helvetica Light"/>
              </a:rPr>
              <a:t>You might code: </a:t>
            </a:r>
          </a:p>
          <a:p>
            <a:pPr marL="55563" indent="0" defTabSz="825500" hangingPunct="0">
              <a:lnSpc>
                <a:spcPct val="100000"/>
              </a:lnSpc>
              <a:spcBef>
                <a:spcPts val="0"/>
              </a:spcBef>
              <a:buClrTx/>
              <a:defRPr/>
            </a:pPr>
            <a:r>
              <a:rPr lang="en-US" sz="1800">
                <a:solidFill>
                  <a:srgbClr val="000000"/>
                </a:solidFill>
                <a:latin typeface="Arial"/>
                <a:cs typeface="+mn-cs"/>
                <a:sym typeface="Helvetica Light"/>
              </a:rPr>
              <a:t>“Chronic kidney disease, stage 4” [N18.4] </a:t>
            </a:r>
            <a:r>
              <a:rPr lang="en-US" sz="1800" u="sng">
                <a:solidFill>
                  <a:srgbClr val="000000"/>
                </a:solidFill>
                <a:latin typeface="Arial"/>
                <a:cs typeface="+mn-cs"/>
                <a:sym typeface="Helvetica Light"/>
              </a:rPr>
              <a:t>and</a:t>
            </a:r>
            <a:r>
              <a:rPr lang="en-US" sz="1800">
                <a:solidFill>
                  <a:srgbClr val="000000"/>
                </a:solidFill>
                <a:latin typeface="Arial"/>
                <a:cs typeface="+mn-cs"/>
                <a:sym typeface="Helvetica Light"/>
              </a:rPr>
              <a:t> </a:t>
            </a:r>
          </a:p>
          <a:p>
            <a:pPr marL="55563" indent="0" defTabSz="825500" hangingPunct="0">
              <a:lnSpc>
                <a:spcPct val="100000"/>
              </a:lnSpc>
              <a:spcBef>
                <a:spcPts val="0"/>
              </a:spcBef>
              <a:buClrTx/>
              <a:defRPr/>
            </a:pPr>
            <a:r>
              <a:rPr lang="en-US" sz="1800">
                <a:solidFill>
                  <a:srgbClr val="000000"/>
                </a:solidFill>
                <a:latin typeface="Arial"/>
                <a:cs typeface="+mn-cs"/>
                <a:sym typeface="Helvetica Light"/>
              </a:rPr>
              <a:t>“Hypertensive chronic kidney disease” [I12.9] </a:t>
            </a:r>
          </a:p>
          <a:p>
            <a:pPr marL="55563" indent="0" defTabSz="825500" hangingPunct="0">
              <a:lnSpc>
                <a:spcPct val="100000"/>
              </a:lnSpc>
              <a:spcBef>
                <a:spcPts val="0"/>
              </a:spcBef>
              <a:buClrTx/>
              <a:defRPr/>
            </a:pPr>
            <a:endParaRPr kumimoji="0" lang="en-US" sz="1800" b="0" i="0" u="none" strike="noStrike" kern="1200" cap="none" spc="0" normalizeH="0" baseline="0" noProof="0">
              <a:ln>
                <a:noFill/>
              </a:ln>
              <a:solidFill>
                <a:srgbClr val="000000"/>
              </a:solidFill>
              <a:effectLst/>
              <a:uLnTx/>
              <a:uFillTx/>
              <a:latin typeface="Arial"/>
              <a:ea typeface="+mn-ea"/>
              <a:cs typeface="+mn-cs"/>
              <a:sym typeface="Helvetica Light"/>
            </a:endParaRPr>
          </a:p>
          <a:p>
            <a:pPr marL="55563" marR="0" lvl="0" indent="0" algn="l" defTabSz="825500" rtl="0" eaLnBrk="1" fontAlgn="auto" latinLnBrk="0" hangingPunct="0">
              <a:lnSpc>
                <a:spcPct val="100000"/>
              </a:lnSpc>
              <a:spcBef>
                <a:spcPts val="0"/>
              </a:spcBef>
              <a:spcAft>
                <a:spcPts val="0"/>
              </a:spcAft>
              <a:buClrTx/>
              <a:buSzTx/>
              <a:buFontTx/>
              <a:buNone/>
              <a:tabLst/>
              <a:defRPr/>
            </a:pPr>
            <a:r>
              <a:rPr lang="en-US" sz="1800">
                <a:solidFill>
                  <a:srgbClr val="000000"/>
                </a:solidFill>
                <a:latin typeface="Arial"/>
                <a:cs typeface="+mn-cs"/>
                <a:sym typeface="Helvetica Light"/>
              </a:rPr>
              <a:t>You might document</a:t>
            </a:r>
            <a:r>
              <a:rPr kumimoji="0" lang="en-US" sz="1800" b="1" i="0" u="none" strike="noStrike" kern="1200" cap="none" spc="0" normalizeH="0" baseline="0" noProof="0">
                <a:ln>
                  <a:noFill/>
                </a:ln>
                <a:solidFill>
                  <a:srgbClr val="000000"/>
                </a:solidFill>
                <a:effectLst/>
                <a:uLnTx/>
                <a:uFillTx/>
                <a:latin typeface="Arial"/>
                <a:ea typeface="+mn-ea"/>
                <a:cs typeface="+mn-cs"/>
                <a:sym typeface="Helvetica Light"/>
              </a:rPr>
              <a:t>:</a:t>
            </a:r>
          </a:p>
          <a:p>
            <a:pPr marL="55563" marR="0" lvl="0" indent="0" algn="l" defTabSz="8255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sym typeface="Helvetica Light"/>
              </a:rPr>
              <a:t>“Stage IV CKD d/t HTN. </a:t>
            </a:r>
            <a:r>
              <a:rPr kumimoji="0" lang="en-US" sz="1800" b="0" i="0" u="none" strike="noStrike" kern="1200" cap="none" spc="0" normalizeH="0" baseline="0" noProof="0">
                <a:ln>
                  <a:noFill/>
                </a:ln>
                <a:solidFill>
                  <a:srgbClr val="000000"/>
                </a:solidFill>
                <a:effectLst/>
                <a:uLnTx/>
                <a:uFillTx/>
                <a:latin typeface="Arial"/>
                <a:ea typeface="+mn-ea"/>
                <a:cs typeface="+mn-cs"/>
                <a:sym typeface="Helvetica Light"/>
              </a:rPr>
              <a:t>CKD stable</a:t>
            </a:r>
            <a:r>
              <a:rPr lang="en-US" sz="1800">
                <a:solidFill>
                  <a:srgbClr val="000000"/>
                </a:solidFill>
                <a:latin typeface="Arial"/>
                <a:cs typeface="+mn-cs"/>
                <a:sym typeface="Helvetica Light"/>
              </a:rPr>
              <a:t>, </a:t>
            </a:r>
            <a:r>
              <a:rPr kumimoji="0" lang="en-US" sz="1800" b="0" i="0" u="none" strike="noStrike" kern="1200" cap="none" spc="0" normalizeH="0" baseline="0" noProof="0">
                <a:ln>
                  <a:noFill/>
                </a:ln>
                <a:solidFill>
                  <a:srgbClr val="000000"/>
                </a:solidFill>
                <a:effectLst/>
                <a:uLnTx/>
                <a:uFillTx/>
                <a:latin typeface="Arial"/>
                <a:ea typeface="+mn-ea"/>
                <a:cs typeface="+mn-cs"/>
                <a:sym typeface="Helvetica Light"/>
              </a:rPr>
              <a:t>managed by Dr. Beans</a:t>
            </a:r>
            <a:r>
              <a:rPr lang="en-US" sz="1800">
                <a:solidFill>
                  <a:srgbClr val="000000"/>
                </a:solidFill>
                <a:latin typeface="Arial"/>
                <a:cs typeface="+mn-cs"/>
                <a:sym typeface="Helvetica Light"/>
              </a:rPr>
              <a:t> (</a:t>
            </a:r>
            <a:r>
              <a:rPr kumimoji="0" lang="en-US" sz="1800" b="0" i="0" u="none" strike="noStrike" kern="1200" cap="none" spc="0" normalizeH="0" baseline="0" noProof="0">
                <a:ln>
                  <a:noFill/>
                </a:ln>
                <a:solidFill>
                  <a:srgbClr val="000000"/>
                </a:solidFill>
                <a:effectLst/>
                <a:uLnTx/>
                <a:uFillTx/>
                <a:latin typeface="Arial"/>
                <a:ea typeface="+mn-ea"/>
                <a:cs typeface="+mn-cs"/>
                <a:sym typeface="Helvetica Light"/>
              </a:rPr>
              <a:t>Nephrology).  Continue ACEi.”</a:t>
            </a:r>
          </a:p>
        </p:txBody>
      </p:sp>
      <p:sp>
        <p:nvSpPr>
          <p:cNvPr id="2" name="Title 1">
            <a:extLst>
              <a:ext uri="{FF2B5EF4-FFF2-40B4-BE49-F238E27FC236}">
                <a16:creationId xmlns:a16="http://schemas.microsoft.com/office/drawing/2014/main" id="{EE7DBB05-B9AA-04DE-6826-BC65CD9477E0}"/>
              </a:ext>
            </a:extLst>
          </p:cNvPr>
          <p:cNvSpPr>
            <a:spLocks noGrp="1"/>
          </p:cNvSpPr>
          <p:nvPr>
            <p:ph type="title"/>
          </p:nvPr>
        </p:nvSpPr>
        <p:spPr>
          <a:xfrm>
            <a:off x="533995" y="195890"/>
            <a:ext cx="10972800" cy="664875"/>
          </a:xfrm>
        </p:spPr>
        <p:txBody>
          <a:bodyPr anchor="ctr">
            <a:normAutofit/>
          </a:bodyPr>
          <a:lstStyle/>
          <a:p>
            <a:r>
              <a:rPr lang="en-US"/>
              <a:t>Chronic Kidney Disease (CKD) </a:t>
            </a:r>
            <a:r>
              <a:rPr lang="en-US">
                <a:solidFill>
                  <a:srgbClr val="FF0000"/>
                </a:solidFill>
              </a:rPr>
              <a:t>Areas of Opportunity</a:t>
            </a:r>
            <a:r>
              <a:rPr lang="en-US"/>
              <a:t> </a:t>
            </a:r>
          </a:p>
        </p:txBody>
      </p:sp>
      <p:sp>
        <p:nvSpPr>
          <p:cNvPr id="4" name="Slide Number Placeholder 3">
            <a:extLst>
              <a:ext uri="{FF2B5EF4-FFF2-40B4-BE49-F238E27FC236}">
                <a16:creationId xmlns:a16="http://schemas.microsoft.com/office/drawing/2014/main" id="{5E4FCB4F-9633-7AAB-FD8A-0B92D76CA9F3}"/>
              </a:ext>
            </a:extLst>
          </p:cNvPr>
          <p:cNvSpPr>
            <a:spLocks noGrp="1"/>
          </p:cNvSpPr>
          <p:nvPr>
            <p:ph type="sldNum" sz="quarter" idx="4"/>
          </p:nvPr>
        </p:nvSpPr>
        <p:spPr>
          <a:xfrm>
            <a:off x="11431189" y="6443104"/>
            <a:ext cx="542256" cy="365125"/>
          </a:xfrm>
        </p:spPr>
        <p:txBody>
          <a:bodyPr anchor="ctr">
            <a:normAutofit/>
          </a:bodyPr>
          <a:lstStyle/>
          <a:p>
            <a:pPr>
              <a:spcAft>
                <a:spcPts val="600"/>
              </a:spcAft>
            </a:pPr>
            <a:fld id="{1DD94B5B-D30F-4545-8249-7FFD9D2FA383}" type="slidenum">
              <a:rPr lang="en-US" smtClean="0"/>
              <a:pPr>
                <a:spcAft>
                  <a:spcPts val="600"/>
                </a:spcAft>
              </a:pPr>
              <a:t>13</a:t>
            </a:fld>
            <a:endParaRPr lang="en-US"/>
          </a:p>
        </p:txBody>
      </p:sp>
      <p:pic>
        <p:nvPicPr>
          <p:cNvPr id="7" name="Picture 6" descr="A cartoon of a human kidney&#10;&#10;AI-generated content may be incorrect.">
            <a:extLst>
              <a:ext uri="{FF2B5EF4-FFF2-40B4-BE49-F238E27FC236}">
                <a16:creationId xmlns:a16="http://schemas.microsoft.com/office/drawing/2014/main" id="{D428BDC3-B7A8-2145-E9BB-3BBB05194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220" y="3361892"/>
            <a:ext cx="1759943" cy="1759943"/>
          </a:xfrm>
          <a:prstGeom prst="rect">
            <a:avLst/>
          </a:prstGeom>
        </p:spPr>
      </p:pic>
    </p:spTree>
    <p:extLst>
      <p:ext uri="{BB962C8B-B14F-4D97-AF65-F5344CB8AC3E}">
        <p14:creationId xmlns:p14="http://schemas.microsoft.com/office/powerpoint/2010/main" val="139951669"/>
      </p:ext>
    </p:extLst>
  </p:cSld>
  <p:clrMapOvr>
    <a:masterClrMapping/>
  </p:clrMapOvr>
  <mc:AlternateContent xmlns:mc="http://schemas.openxmlformats.org/markup-compatibility/2006" xmlns:p14="http://schemas.microsoft.com/office/powerpoint/2010/main">
    <mc:Choice Requires="p14">
      <p:transition spd="slow" p14:dur="2000" advTm="34678"/>
    </mc:Choice>
    <mc:Fallback xmlns="">
      <p:transition spd="slow" advTm="3467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2B3A7-4026-8845-0363-8DC1EDCF7952}"/>
              </a:ext>
            </a:extLst>
          </p:cNvPr>
          <p:cNvSpPr>
            <a:spLocks noGrp="1"/>
          </p:cNvSpPr>
          <p:nvPr>
            <p:ph sz="quarter" idx="12"/>
          </p:nvPr>
        </p:nvSpPr>
        <p:spPr>
          <a:xfrm>
            <a:off x="604874" y="1171176"/>
            <a:ext cx="10982251" cy="5271928"/>
          </a:xfrm>
        </p:spPr>
        <p:txBody>
          <a:bodyPr>
            <a:normAutofit/>
          </a:bodyPr>
          <a:lstStyle/>
          <a:p>
            <a:r>
              <a:rPr lang="en-US" sz="2000"/>
              <a:t>Active Cancer</a:t>
            </a:r>
          </a:p>
          <a:p>
            <a:pPr lvl="1"/>
            <a:r>
              <a:rPr lang="en-US" sz="2000"/>
              <a:t>Malignancy is present and/or treatment is ongoing</a:t>
            </a:r>
          </a:p>
          <a:p>
            <a:r>
              <a:rPr lang="en-US" sz="2000"/>
              <a:t>History of Cancer</a:t>
            </a:r>
          </a:p>
          <a:p>
            <a:pPr lvl="1"/>
            <a:r>
              <a:rPr lang="en-US" sz="2000"/>
              <a:t>Malignancy has been previously excised or eradicated from its site, there is no further treatment directed to that site, and there is no evidence of any existing malignancy</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r>
              <a:rPr lang="en-US" sz="1600"/>
              <a:t>Example: </a:t>
            </a:r>
            <a:r>
              <a:rPr lang="en-US" sz="1600" i="1"/>
              <a:t>“Breast cancer being treated with chemotherapy. Ongoing follow-up with oncologist Dr. Smith.”</a:t>
            </a:r>
          </a:p>
          <a:p>
            <a:pPr marL="527037" lvl="1" indent="0">
              <a:buNone/>
            </a:pPr>
            <a:endParaRPr lang="en-US" sz="1200"/>
          </a:p>
          <a:p>
            <a:endParaRPr lang="en-US" sz="1600"/>
          </a:p>
          <a:p>
            <a:endParaRPr lang="en-US" sz="1600"/>
          </a:p>
          <a:p>
            <a:endParaRPr lang="en-US" sz="1600"/>
          </a:p>
        </p:txBody>
      </p:sp>
      <p:sp>
        <p:nvSpPr>
          <p:cNvPr id="3" name="Title 2">
            <a:extLst>
              <a:ext uri="{FF2B5EF4-FFF2-40B4-BE49-F238E27FC236}">
                <a16:creationId xmlns:a16="http://schemas.microsoft.com/office/drawing/2014/main" id="{625B07FA-FB8F-4010-729B-8D028BDEC9F9}"/>
              </a:ext>
            </a:extLst>
          </p:cNvPr>
          <p:cNvSpPr>
            <a:spLocks noGrp="1"/>
          </p:cNvSpPr>
          <p:nvPr>
            <p:ph type="title"/>
          </p:nvPr>
        </p:nvSpPr>
        <p:spPr>
          <a:xfrm>
            <a:off x="458389" y="180259"/>
            <a:ext cx="10972800" cy="664875"/>
          </a:xfrm>
        </p:spPr>
        <p:txBody>
          <a:bodyPr/>
          <a:lstStyle/>
          <a:p>
            <a:r>
              <a:rPr lang="en-US"/>
              <a:t>Malignancy </a:t>
            </a:r>
            <a:r>
              <a:rPr lang="en-US">
                <a:solidFill>
                  <a:srgbClr val="FF0000"/>
                </a:solidFill>
              </a:rPr>
              <a:t>Areas of Opportunity</a:t>
            </a:r>
          </a:p>
        </p:txBody>
      </p:sp>
      <p:sp>
        <p:nvSpPr>
          <p:cNvPr id="5" name="Slide Number Placeholder 4">
            <a:extLst>
              <a:ext uri="{FF2B5EF4-FFF2-40B4-BE49-F238E27FC236}">
                <a16:creationId xmlns:a16="http://schemas.microsoft.com/office/drawing/2014/main" id="{F19A29C1-C280-0AD6-60B6-619633B04504}"/>
              </a:ext>
            </a:extLst>
          </p:cNvPr>
          <p:cNvSpPr>
            <a:spLocks noGrp="1"/>
          </p:cNvSpPr>
          <p:nvPr>
            <p:ph type="sldNum" sz="quarter" idx="4"/>
          </p:nvPr>
        </p:nvSpPr>
        <p:spPr/>
        <p:txBody>
          <a:bodyPr/>
          <a:lstStyle/>
          <a:p>
            <a:fld id="{489F9553-C816-6842-8939-EE75ECF7EB2B}" type="slidenum">
              <a:rPr lang="en-US" smtClean="0"/>
              <a:pPr/>
              <a:t>14</a:t>
            </a:fld>
            <a:endParaRPr lang="en-US"/>
          </a:p>
        </p:txBody>
      </p:sp>
      <p:graphicFrame>
        <p:nvGraphicFramePr>
          <p:cNvPr id="7" name="Table 6">
            <a:extLst>
              <a:ext uri="{FF2B5EF4-FFF2-40B4-BE49-F238E27FC236}">
                <a16:creationId xmlns:a16="http://schemas.microsoft.com/office/drawing/2014/main" id="{59808760-10F0-9E67-2554-170EA984146A}"/>
              </a:ext>
            </a:extLst>
          </p:cNvPr>
          <p:cNvGraphicFramePr>
            <a:graphicFrameLocks noGrp="1"/>
          </p:cNvGraphicFramePr>
          <p:nvPr/>
        </p:nvGraphicFramePr>
        <p:xfrm>
          <a:off x="1599334" y="3157383"/>
          <a:ext cx="8456004" cy="2709224"/>
        </p:xfrm>
        <a:graphic>
          <a:graphicData uri="http://schemas.openxmlformats.org/drawingml/2006/table">
            <a:tbl>
              <a:tblPr firstRow="1" firstCol="1" bandRow="1"/>
              <a:tblGrid>
                <a:gridCol w="4228002">
                  <a:extLst>
                    <a:ext uri="{9D8B030D-6E8A-4147-A177-3AD203B41FA5}">
                      <a16:colId xmlns:a16="http://schemas.microsoft.com/office/drawing/2014/main" val="1791043154"/>
                    </a:ext>
                  </a:extLst>
                </a:gridCol>
                <a:gridCol w="4228002">
                  <a:extLst>
                    <a:ext uri="{9D8B030D-6E8A-4147-A177-3AD203B41FA5}">
                      <a16:colId xmlns:a16="http://schemas.microsoft.com/office/drawing/2014/main" val="987058266"/>
                    </a:ext>
                  </a:extLst>
                </a:gridCol>
              </a:tblGrid>
              <a:tr h="442988">
                <a:tc>
                  <a:txBody>
                    <a:bodyPr/>
                    <a:lstStyle/>
                    <a:p>
                      <a:pPr marL="0" marR="0" algn="ctr">
                        <a:lnSpc>
                          <a:spcPct val="107000"/>
                        </a:lnSpc>
                        <a:spcBef>
                          <a:spcPts val="0"/>
                        </a:spcBef>
                        <a:spcAft>
                          <a:spcPts val="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ACTIVE CANCER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2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HISTORY OF CANCER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34643473"/>
                  </a:ext>
                </a:extLst>
              </a:tr>
              <a:tr h="566559">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Condition is still present or still being actively treated</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No evidence of any existing primary cancer (No evidence of disease)</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8329252"/>
                  </a:ext>
                </a:extLst>
              </a:tr>
              <a:tr h="566559">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Palliative treatment when illness not responding to treatment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Cancer has been excised/eradicated and all treatment completed</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9341647"/>
                  </a:ext>
                </a:extLst>
              </a:tr>
              <a:tr h="566559">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Patient on adjuvant therapy code as active until patient finishes the treatment</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Treatment documented as preventative or prophylactic</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313978"/>
                  </a:ext>
                </a:extLst>
              </a:tr>
              <a:tr h="566559">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Monitoring when treatment is refused (active surveillance, watchful waiting)</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Patient being seen for surveillance after being cured (routine surveillance)</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790856"/>
                  </a:ext>
                </a:extLst>
              </a:tr>
            </a:tbl>
          </a:graphicData>
        </a:graphic>
      </p:graphicFrame>
      <p:sp>
        <p:nvSpPr>
          <p:cNvPr id="8" name="Rectangle 1">
            <a:extLst>
              <a:ext uri="{FF2B5EF4-FFF2-40B4-BE49-F238E27FC236}">
                <a16:creationId xmlns:a16="http://schemas.microsoft.com/office/drawing/2014/main" id="{FA815446-33C8-6B78-C030-B8902529E62B}"/>
              </a:ext>
            </a:extLst>
          </p:cNvPr>
          <p:cNvSpPr>
            <a:spLocks noChangeArrowheads="1"/>
          </p:cNvSpPr>
          <p:nvPr/>
        </p:nvSpPr>
        <p:spPr bwMode="auto">
          <a:xfrm>
            <a:off x="2053167" y="26874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pic>
        <p:nvPicPr>
          <p:cNvPr id="6" name="Picture 5" descr="A red circle with black background&#10;&#10;AI-generated content may be incorrect.">
            <a:extLst>
              <a:ext uri="{FF2B5EF4-FFF2-40B4-BE49-F238E27FC236}">
                <a16:creationId xmlns:a16="http://schemas.microsoft.com/office/drawing/2014/main" id="{69FC3CDD-4D7D-5103-0D08-71586AD0E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0316" y="0"/>
            <a:ext cx="2021684" cy="2021684"/>
          </a:xfrm>
          <a:prstGeom prst="rect">
            <a:avLst/>
          </a:prstGeom>
        </p:spPr>
      </p:pic>
    </p:spTree>
    <p:extLst>
      <p:ext uri="{BB962C8B-B14F-4D97-AF65-F5344CB8AC3E}">
        <p14:creationId xmlns:p14="http://schemas.microsoft.com/office/powerpoint/2010/main" val="853873172"/>
      </p:ext>
    </p:extLst>
  </p:cSld>
  <p:clrMapOvr>
    <a:masterClrMapping/>
  </p:clrMapOvr>
  <mc:AlternateContent xmlns:mc="http://schemas.openxmlformats.org/markup-compatibility/2006" xmlns:p14="http://schemas.microsoft.com/office/powerpoint/2010/main">
    <mc:Choice Requires="p14">
      <p:transition spd="slow" p14:dur="2000" advTm="41798"/>
    </mc:Choice>
    <mc:Fallback xmlns="">
      <p:transition spd="slow" advTm="417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14DA4-34DD-9EBE-346E-2DE53D63A986}"/>
              </a:ext>
            </a:extLst>
          </p:cNvPr>
          <p:cNvSpPr>
            <a:spLocks noGrp="1"/>
          </p:cNvSpPr>
          <p:nvPr>
            <p:ph type="title"/>
          </p:nvPr>
        </p:nvSpPr>
        <p:spPr/>
        <p:txBody>
          <a:bodyPr/>
          <a:lstStyle/>
          <a:p>
            <a:r>
              <a:rPr lang="en-US"/>
              <a:t>Morbid Obesity </a:t>
            </a:r>
            <a:r>
              <a:rPr lang="en-US">
                <a:solidFill>
                  <a:srgbClr val="FF0000"/>
                </a:solidFill>
              </a:rPr>
              <a:t>Areas of Opportunity </a:t>
            </a:r>
          </a:p>
        </p:txBody>
      </p:sp>
      <p:sp>
        <p:nvSpPr>
          <p:cNvPr id="2" name="Content Placeholder 1">
            <a:extLst>
              <a:ext uri="{FF2B5EF4-FFF2-40B4-BE49-F238E27FC236}">
                <a16:creationId xmlns:a16="http://schemas.microsoft.com/office/drawing/2014/main" id="{444CB067-1F96-71A9-7B82-F94BB1D17619}"/>
              </a:ext>
            </a:extLst>
          </p:cNvPr>
          <p:cNvSpPr>
            <a:spLocks noGrp="1"/>
          </p:cNvSpPr>
          <p:nvPr>
            <p:ph sz="half" idx="1"/>
          </p:nvPr>
        </p:nvSpPr>
        <p:spPr>
          <a:xfrm>
            <a:off x="222725" y="1253331"/>
            <a:ext cx="9372687" cy="4783787"/>
          </a:xfrm>
        </p:spPr>
        <p:txBody>
          <a:bodyPr vert="horz" lIns="91440" tIns="45720" rIns="91440" bIns="45720" rtlCol="0" anchor="t">
            <a:normAutofit fontScale="92500" lnSpcReduction="10000"/>
          </a:bodyPr>
          <a:lstStyle/>
          <a:p>
            <a:pPr marL="342900" indent="-342900" defTabSz="609585">
              <a:lnSpc>
                <a:spcPct val="100000"/>
              </a:lnSpc>
              <a:spcBef>
                <a:spcPts val="0"/>
              </a:spcBef>
              <a:spcAft>
                <a:spcPts val="800"/>
              </a:spcAft>
              <a:buClr>
                <a:srgbClr val="7030A0"/>
              </a:buClr>
              <a:buSzPct val="100000"/>
              <a:buFont typeface="Arial" panose="020B0604020202020204" pitchFamily="34" charset="0"/>
              <a:buChar char="•"/>
              <a:defRPr/>
            </a:pPr>
            <a:r>
              <a:rPr lang="en-US" sz="2400" dirty="0">
                <a:solidFill>
                  <a:srgbClr val="000000"/>
                </a:solidFill>
                <a:latin typeface="Arial"/>
                <a:cs typeface="Arial"/>
              </a:rPr>
              <a:t>Codes like “overweight”, “other obesity”, and “obesity unspecified” lack specificity for the patient who meets the criteria for morbid obesity.</a:t>
            </a:r>
          </a:p>
          <a:p>
            <a:pPr marL="285750" indent="-285750" defTabSz="609585">
              <a:lnSpc>
                <a:spcPct val="100000"/>
              </a:lnSpc>
              <a:spcBef>
                <a:spcPts val="0"/>
              </a:spcBef>
              <a:spcAft>
                <a:spcPts val="800"/>
              </a:spcAft>
              <a:buClr>
                <a:srgbClr val="7030A0"/>
              </a:buClr>
              <a:buSzPct val="100000"/>
              <a:buFont typeface="Arial" panose="020B0604020202020204" pitchFamily="34" charset="0"/>
              <a:buChar char="•"/>
              <a:defRPr/>
            </a:pPr>
            <a:r>
              <a:rPr lang="en-US" sz="2400" dirty="0">
                <a:solidFill>
                  <a:srgbClr val="000000"/>
                </a:solidFill>
                <a:latin typeface="Arial"/>
                <a:cs typeface="Arial"/>
              </a:rPr>
              <a:t>For a patient with a BMI 35-39.99 </a:t>
            </a:r>
            <a:r>
              <a:rPr lang="en-US" sz="2400" u="sng" dirty="0">
                <a:solidFill>
                  <a:srgbClr val="000000"/>
                </a:solidFill>
                <a:latin typeface="Arial"/>
                <a:cs typeface="Arial"/>
              </a:rPr>
              <a:t>and</a:t>
            </a:r>
            <a:r>
              <a:rPr lang="en-US" sz="2400" dirty="0">
                <a:solidFill>
                  <a:srgbClr val="000000"/>
                </a:solidFill>
                <a:latin typeface="Arial"/>
                <a:cs typeface="Arial"/>
              </a:rPr>
              <a:t> obesity-related comorbid condition(s) </a:t>
            </a:r>
            <a:r>
              <a:rPr lang="en-US" sz="2400" u="sng" dirty="0">
                <a:solidFill>
                  <a:srgbClr val="000000"/>
                </a:solidFill>
                <a:latin typeface="Arial"/>
                <a:cs typeface="Arial"/>
              </a:rPr>
              <a:t>or</a:t>
            </a:r>
            <a:r>
              <a:rPr lang="en-US" sz="2400" dirty="0">
                <a:solidFill>
                  <a:srgbClr val="000000"/>
                </a:solidFill>
                <a:latin typeface="Arial"/>
                <a:cs typeface="Arial"/>
              </a:rPr>
              <a:t> any patient with a BMI of 40 or higher, code “Morbid (Severe) Obesity” (E66.01) or “Obesity, Class 3” (E66.813)</a:t>
            </a:r>
          </a:p>
          <a:p>
            <a:pPr marL="285750" indent="-285750" defTabSz="609585">
              <a:lnSpc>
                <a:spcPct val="100000"/>
              </a:lnSpc>
              <a:spcBef>
                <a:spcPts val="0"/>
              </a:spcBef>
              <a:spcAft>
                <a:spcPts val="800"/>
              </a:spcAft>
              <a:buClr>
                <a:srgbClr val="7030A0"/>
              </a:buClr>
              <a:buSzPct val="100000"/>
              <a:buFont typeface="Arial" panose="020B0604020202020204" pitchFamily="34" charset="0"/>
              <a:buChar char="•"/>
              <a:defRPr/>
            </a:pPr>
            <a:r>
              <a:rPr lang="en-US" sz="2400" dirty="0">
                <a:solidFill>
                  <a:srgbClr val="000000"/>
                </a:solidFill>
                <a:latin typeface="Arial"/>
                <a:cs typeface="Arial"/>
              </a:rPr>
              <a:t>These latter obesity “class” codes were newly introduced in the Fall of 2024. They are often preferred due to a reduction in stigma.</a:t>
            </a:r>
          </a:p>
          <a:p>
            <a:pPr marL="285750" indent="-285750" defTabSz="609585">
              <a:lnSpc>
                <a:spcPct val="100000"/>
              </a:lnSpc>
              <a:spcBef>
                <a:spcPts val="0"/>
              </a:spcBef>
              <a:spcAft>
                <a:spcPts val="800"/>
              </a:spcAft>
              <a:buClr>
                <a:srgbClr val="7030A0"/>
              </a:buClr>
              <a:buSzPct val="100000"/>
              <a:buFont typeface="Arial" panose="020B0604020202020204" pitchFamily="34" charset="0"/>
              <a:buChar char="•"/>
              <a:defRPr/>
            </a:pPr>
            <a:r>
              <a:rPr lang="en-US" sz="2400" dirty="0">
                <a:solidFill>
                  <a:srgbClr val="000000"/>
                </a:solidFill>
                <a:latin typeface="Arial"/>
                <a:cs typeface="Arial"/>
              </a:rPr>
              <a:t>You do not need to code for both E66.01 and E66.813.  To do so is redundant.</a:t>
            </a:r>
          </a:p>
          <a:p>
            <a:pPr marL="285750" indent="-285750" defTabSz="609585">
              <a:lnSpc>
                <a:spcPct val="100000"/>
              </a:lnSpc>
              <a:spcBef>
                <a:spcPts val="0"/>
              </a:spcBef>
              <a:spcAft>
                <a:spcPts val="800"/>
              </a:spcAft>
              <a:buClr>
                <a:srgbClr val="7030A0"/>
              </a:buClr>
              <a:buSzPct val="100000"/>
              <a:buFont typeface="Arial" panose="020B0604020202020204" pitchFamily="34" charset="0"/>
              <a:buChar char="•"/>
              <a:defRPr/>
            </a:pPr>
            <a:r>
              <a:rPr lang="en-US" sz="2400" dirty="0">
                <a:solidFill>
                  <a:srgbClr val="000000"/>
                </a:solidFill>
                <a:latin typeface="Arial"/>
                <a:cs typeface="Arial"/>
              </a:rPr>
              <a:t>You should, however, code with </a:t>
            </a:r>
            <a:r>
              <a:rPr lang="en-US" sz="2400" u="sng" dirty="0">
                <a:solidFill>
                  <a:srgbClr val="000000"/>
                </a:solidFill>
                <a:latin typeface="Arial"/>
                <a:cs typeface="Arial"/>
              </a:rPr>
              <a:t>both</a:t>
            </a:r>
            <a:r>
              <a:rPr lang="en-US" sz="2400" dirty="0">
                <a:solidFill>
                  <a:srgbClr val="000000"/>
                </a:solidFill>
                <a:latin typeface="Arial"/>
                <a:cs typeface="Arial"/>
              </a:rPr>
              <a:t> the morbid/severe obesity code </a:t>
            </a:r>
            <a:r>
              <a:rPr lang="en-US" sz="2400" u="sng" dirty="0">
                <a:solidFill>
                  <a:srgbClr val="000000"/>
                </a:solidFill>
                <a:latin typeface="Arial"/>
                <a:cs typeface="Arial"/>
              </a:rPr>
              <a:t>and</a:t>
            </a:r>
            <a:r>
              <a:rPr lang="en-US" sz="2400" dirty="0">
                <a:solidFill>
                  <a:srgbClr val="000000"/>
                </a:solidFill>
                <a:latin typeface="Arial"/>
                <a:cs typeface="Arial"/>
              </a:rPr>
              <a:t>, to support the diagnosis, the appropriate Z68 code that reflects the specific BMI, e.g.,</a:t>
            </a:r>
            <a:r>
              <a:rPr lang="en-US" sz="2400" dirty="0"/>
              <a:t> Z68.41 = BMI of 40.0 – 44.9 and Z68.42 = BMI of 45.0 – 49.9. </a:t>
            </a:r>
            <a:endParaRPr lang="en-US" sz="2400" dirty="0">
              <a:solidFill>
                <a:srgbClr val="000000"/>
              </a:solidFill>
              <a:latin typeface="Arial"/>
              <a:cs typeface="Arial"/>
            </a:endParaRPr>
          </a:p>
          <a:p>
            <a:endParaRPr lang="en-US" sz="1600" dirty="0"/>
          </a:p>
          <a:p>
            <a:pPr lvl="1" indent="-223520" defTabSz="609585">
              <a:lnSpc>
                <a:spcPct val="100000"/>
              </a:lnSpc>
              <a:spcBef>
                <a:spcPts val="0"/>
              </a:spcBef>
              <a:spcAft>
                <a:spcPts val="800"/>
              </a:spcAft>
              <a:buClr>
                <a:srgbClr val="7030A0"/>
              </a:buClr>
              <a:buSzPct val="100000"/>
              <a:defRPr/>
            </a:pPr>
            <a:endParaRPr lang="en-US" sz="2100" dirty="0">
              <a:solidFill>
                <a:srgbClr val="000000"/>
              </a:solidFill>
            </a:endParaRPr>
          </a:p>
          <a:p>
            <a:pPr lvl="1" indent="-223520" defTabSz="609585">
              <a:lnSpc>
                <a:spcPct val="100000"/>
              </a:lnSpc>
              <a:spcBef>
                <a:spcPts val="0"/>
              </a:spcBef>
              <a:spcAft>
                <a:spcPts val="800"/>
              </a:spcAft>
              <a:buClr>
                <a:srgbClr val="6E2585"/>
              </a:buClr>
              <a:buSzPct val="100000"/>
              <a:buFont typeface="Arial" pitchFamily="34" charset="0"/>
              <a:buChar char="­"/>
              <a:defRPr/>
            </a:pPr>
            <a:endParaRPr lang="en-US" sz="1600" dirty="0">
              <a:solidFill>
                <a:srgbClr val="000000"/>
              </a:solidFill>
            </a:endParaRPr>
          </a:p>
          <a:p>
            <a:pPr lvl="1" indent="-223520" defTabSz="609585">
              <a:lnSpc>
                <a:spcPct val="100000"/>
              </a:lnSpc>
              <a:spcBef>
                <a:spcPts val="0"/>
              </a:spcBef>
              <a:spcAft>
                <a:spcPts val="800"/>
              </a:spcAft>
              <a:buClr>
                <a:srgbClr val="6E2585"/>
              </a:buClr>
              <a:buSzPct val="100000"/>
              <a:buFont typeface="Arial" pitchFamily="34" charset="0"/>
              <a:buChar char="­"/>
              <a:defRPr/>
            </a:pPr>
            <a:endParaRPr lang="en-US" sz="1600" dirty="0">
              <a:solidFill>
                <a:srgbClr val="000000"/>
              </a:solidFill>
            </a:endParaRPr>
          </a:p>
          <a:p>
            <a:pPr lvl="1" indent="-223520" defTabSz="609585">
              <a:lnSpc>
                <a:spcPct val="100000"/>
              </a:lnSpc>
              <a:spcBef>
                <a:spcPts val="0"/>
              </a:spcBef>
              <a:spcAft>
                <a:spcPts val="800"/>
              </a:spcAft>
              <a:buClr>
                <a:srgbClr val="6E2585"/>
              </a:buClr>
              <a:buSzPct val="100000"/>
              <a:buFont typeface="Arial" pitchFamily="34" charset="0"/>
              <a:buChar char="­"/>
              <a:defRPr/>
            </a:pPr>
            <a:endParaRPr lang="en-US" sz="1600" dirty="0">
              <a:solidFill>
                <a:srgbClr val="000000"/>
              </a:solidFill>
            </a:endParaRPr>
          </a:p>
          <a:p>
            <a:pPr lvl="1" indent="-223520" defTabSz="609585">
              <a:lnSpc>
                <a:spcPct val="100000"/>
              </a:lnSpc>
              <a:spcBef>
                <a:spcPts val="0"/>
              </a:spcBef>
              <a:spcAft>
                <a:spcPts val="800"/>
              </a:spcAft>
              <a:buClr>
                <a:srgbClr val="6E2585"/>
              </a:buClr>
              <a:buSzPct val="100000"/>
              <a:buFont typeface="Arial" pitchFamily="34" charset="0"/>
              <a:buChar char="­"/>
              <a:defRPr/>
            </a:pPr>
            <a:endParaRPr lang="en-US" sz="1600" dirty="0">
              <a:solidFill>
                <a:srgbClr val="000000"/>
              </a:solidFill>
            </a:endParaRPr>
          </a:p>
          <a:p>
            <a:pPr lvl="1" indent="-223520" defTabSz="609585">
              <a:lnSpc>
                <a:spcPct val="100000"/>
              </a:lnSpc>
              <a:spcBef>
                <a:spcPts val="0"/>
              </a:spcBef>
              <a:spcAft>
                <a:spcPts val="800"/>
              </a:spcAft>
              <a:buClr>
                <a:srgbClr val="6E2585"/>
              </a:buClr>
              <a:buSzPct val="100000"/>
              <a:buFont typeface="Arial" pitchFamily="34" charset="0"/>
              <a:buChar char="­"/>
              <a:defRPr/>
            </a:pPr>
            <a:endParaRPr lang="en-US" sz="1600" dirty="0">
              <a:solidFill>
                <a:srgbClr val="000000"/>
              </a:solidFill>
            </a:endParaRPr>
          </a:p>
          <a:p>
            <a:pPr lvl="1" indent="-223520">
              <a:buFont typeface="Times" charset="0"/>
              <a:buChar char="•"/>
              <a:defRPr/>
            </a:pPr>
            <a:endParaRPr lang="en-US" sz="2133" dirty="0"/>
          </a:p>
          <a:p>
            <a:pPr marL="629920" lvl="2" indent="-172720">
              <a:buFont typeface="Times" charset="0"/>
              <a:buChar char="•"/>
              <a:defRPr/>
            </a:pPr>
            <a:endParaRPr lang="en-US" sz="2400" dirty="0"/>
          </a:p>
          <a:p>
            <a:pPr marL="629920" lvl="2" indent="-172720">
              <a:buFont typeface="Times" charset="0"/>
              <a:buChar char="•"/>
              <a:defRPr/>
            </a:pPr>
            <a:endParaRPr lang="en-US" sz="2400" dirty="0"/>
          </a:p>
          <a:p>
            <a:pPr marL="629920" lvl="2" indent="-172720">
              <a:buFont typeface="Times" charset="0"/>
              <a:buChar char="•"/>
              <a:defRPr/>
            </a:pPr>
            <a:endParaRPr lang="en-US" sz="2400" dirty="0"/>
          </a:p>
          <a:p>
            <a:pPr marL="629920" lvl="2" indent="-172720">
              <a:buFont typeface="Times" charset="0"/>
              <a:buChar char="•"/>
              <a:defRPr/>
            </a:pPr>
            <a:endParaRPr lang="en-US" sz="2400" dirty="0"/>
          </a:p>
          <a:p>
            <a:pPr marL="835660" lvl="2" indent="0">
              <a:buNone/>
              <a:defRPr/>
            </a:pPr>
            <a:endParaRPr lang="en-US" sz="2400" dirty="0"/>
          </a:p>
          <a:p>
            <a:pPr marL="835660" lvl="2" indent="0">
              <a:buNone/>
              <a:defRPr/>
            </a:pPr>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endParaRPr lang="en-US" dirty="0"/>
          </a:p>
        </p:txBody>
      </p:sp>
      <p:sp>
        <p:nvSpPr>
          <p:cNvPr id="5" name="Slide Number Placeholder 4">
            <a:extLst>
              <a:ext uri="{FF2B5EF4-FFF2-40B4-BE49-F238E27FC236}">
                <a16:creationId xmlns:a16="http://schemas.microsoft.com/office/drawing/2014/main" id="{0FBA6263-775E-01E0-B30B-B966DD455B5D}"/>
              </a:ext>
            </a:extLst>
          </p:cNvPr>
          <p:cNvSpPr>
            <a:spLocks noGrp="1"/>
          </p:cNvSpPr>
          <p:nvPr>
            <p:ph type="sldNum" sz="quarter" idx="12"/>
          </p:nvPr>
        </p:nvSpPr>
        <p:spPr/>
        <p:txBody>
          <a:bodyPr/>
          <a:lstStyle/>
          <a:p>
            <a:fld id="{489F9553-C816-6842-8939-EE75ECF7EB2B}" type="slidenum">
              <a:rPr lang="en-US" smtClean="0"/>
              <a:pPr/>
              <a:t>15</a:t>
            </a:fld>
            <a:endParaRPr lang="en-US"/>
          </a:p>
        </p:txBody>
      </p:sp>
      <p:pic>
        <p:nvPicPr>
          <p:cNvPr id="7" name="Picture 6" descr="A person's feet on a scale&#10;&#10;AI-generated content may be incorrect.">
            <a:extLst>
              <a:ext uri="{FF2B5EF4-FFF2-40B4-BE49-F238E27FC236}">
                <a16:creationId xmlns:a16="http://schemas.microsoft.com/office/drawing/2014/main" id="{F84BE5BE-3903-E26B-0A2B-E0FB2D5A7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260" y="1212575"/>
            <a:ext cx="2670656" cy="2670656"/>
          </a:xfrm>
          <a:prstGeom prst="rect">
            <a:avLst/>
          </a:prstGeom>
        </p:spPr>
      </p:pic>
    </p:spTree>
    <p:extLst>
      <p:ext uri="{BB962C8B-B14F-4D97-AF65-F5344CB8AC3E}">
        <p14:creationId xmlns:p14="http://schemas.microsoft.com/office/powerpoint/2010/main" val="3230050939"/>
      </p:ext>
    </p:extLst>
  </p:cSld>
  <p:clrMapOvr>
    <a:masterClrMapping/>
  </p:clrMapOvr>
  <mc:AlternateContent xmlns:mc="http://schemas.openxmlformats.org/markup-compatibility/2006" xmlns:p14="http://schemas.microsoft.com/office/powerpoint/2010/main">
    <mc:Choice Requires="p14">
      <p:transition spd="slow" p14:dur="2000" advTm="61121"/>
    </mc:Choice>
    <mc:Fallback xmlns="">
      <p:transition spd="slow" advTm="6112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A6263-775E-01E0-B30B-B966DD455B5D}"/>
              </a:ext>
            </a:extLst>
          </p:cNvPr>
          <p:cNvSpPr>
            <a:spLocks noGrp="1"/>
          </p:cNvSpPr>
          <p:nvPr>
            <p:ph type="sldNum" sz="quarter" idx="12"/>
          </p:nvPr>
        </p:nvSpPr>
        <p:spPr/>
        <p:txBody>
          <a:bodyPr/>
          <a:lstStyle/>
          <a:p>
            <a:pPr defTabSz="609585"/>
            <a:fld id="{489F9553-C816-6842-8939-EE75ECF7EB2B}" type="slidenum">
              <a:rPr lang="en-US">
                <a:solidFill>
                  <a:srgbClr val="000000">
                    <a:lumMod val="60000"/>
                    <a:lumOff val="40000"/>
                  </a:srgbClr>
                </a:solidFill>
                <a:latin typeface="Arial"/>
              </a:rPr>
              <a:pPr defTabSz="609585"/>
              <a:t>16</a:t>
            </a:fld>
            <a:endParaRPr lang="en-US">
              <a:solidFill>
                <a:srgbClr val="000000">
                  <a:lumMod val="60000"/>
                  <a:lumOff val="40000"/>
                </a:srgbClr>
              </a:solidFill>
              <a:latin typeface="Arial"/>
            </a:endParaRPr>
          </a:p>
        </p:txBody>
      </p:sp>
      <p:sp>
        <p:nvSpPr>
          <p:cNvPr id="2" name="Content Placeholder 1">
            <a:extLst>
              <a:ext uri="{FF2B5EF4-FFF2-40B4-BE49-F238E27FC236}">
                <a16:creationId xmlns:a16="http://schemas.microsoft.com/office/drawing/2014/main" id="{444CB067-1F96-71A9-7B82-F94BB1D17619}"/>
              </a:ext>
            </a:extLst>
          </p:cNvPr>
          <p:cNvSpPr>
            <a:spLocks noGrp="1"/>
          </p:cNvSpPr>
          <p:nvPr>
            <p:ph sz="quarter" idx="4294967295"/>
          </p:nvPr>
        </p:nvSpPr>
        <p:spPr>
          <a:xfrm>
            <a:off x="29" y="1338522"/>
            <a:ext cx="7876004" cy="3465126"/>
          </a:xfrm>
        </p:spPr>
        <p:txBody>
          <a:bodyPr>
            <a:normAutofit/>
          </a:bodyPr>
          <a:lstStyle/>
          <a:p>
            <a:pPr marL="457200" indent="-457200">
              <a:buFont typeface="Arial" panose="020B0604020202020204" pitchFamily="34" charset="0"/>
              <a:buChar char="•"/>
            </a:pPr>
            <a:r>
              <a:rPr lang="en-US" sz="2000"/>
              <a:t>Avoid using vague diagnosis codes such as</a:t>
            </a:r>
          </a:p>
          <a:p>
            <a:pPr lvl="1"/>
            <a:r>
              <a:rPr lang="en-US" sz="2000"/>
              <a:t>“Depression, unspecified” [F32.A]</a:t>
            </a:r>
          </a:p>
          <a:p>
            <a:pPr lvl="1"/>
            <a:r>
              <a:rPr lang="en-US" sz="2000"/>
              <a:t>“Major Depressive Disorder, Unspecified”</a:t>
            </a:r>
            <a:r>
              <a:rPr lang="en-US" sz="2000" b="1"/>
              <a:t> </a:t>
            </a:r>
            <a:r>
              <a:rPr lang="en-US" sz="2000"/>
              <a:t>[F32.9] </a:t>
            </a:r>
          </a:p>
          <a:p>
            <a:pPr marL="457200" indent="-457200">
              <a:buFont typeface="Arial" panose="020B0604020202020204" pitchFamily="34" charset="0"/>
              <a:buChar char="•"/>
            </a:pPr>
            <a:r>
              <a:rPr lang="en-US" sz="2000"/>
              <a:t>Use major depressive disorder codes that describe its status</a:t>
            </a:r>
          </a:p>
          <a:p>
            <a:pPr lvl="1"/>
            <a:r>
              <a:rPr lang="en-US" sz="2000"/>
              <a:t>“Major Depressive Disorder, single episode, mild” [F32.0]</a:t>
            </a:r>
          </a:p>
          <a:p>
            <a:pPr lvl="1"/>
            <a:r>
              <a:rPr lang="en-US" sz="2000"/>
              <a:t>“Major Depressive Disorder, recurrent, moderate” [F33.1]</a:t>
            </a:r>
          </a:p>
          <a:p>
            <a:pPr marL="457200" indent="-457200">
              <a:buFont typeface="Arial" panose="020B0604020202020204" pitchFamily="34" charset="0"/>
              <a:buChar char="•"/>
            </a:pPr>
            <a:r>
              <a:rPr lang="en-US" sz="2000"/>
              <a:t>MDD is characterized by depressed mood and at least five of the following distressing or impairing symptoms over the same two-week period (SIGECAPS):</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pPr marL="0" indent="0">
              <a:buNone/>
            </a:pPr>
            <a:endParaRPr lang="en-US" sz="1600"/>
          </a:p>
          <a:p>
            <a:endParaRPr lang="en-US" sz="2400"/>
          </a:p>
          <a:p>
            <a:endParaRPr lang="en-US"/>
          </a:p>
          <a:p>
            <a:endParaRPr lang="en-US"/>
          </a:p>
          <a:p>
            <a:endParaRPr lang="en-US"/>
          </a:p>
          <a:p>
            <a:endParaRPr lang="en-US"/>
          </a:p>
          <a:p>
            <a:endParaRPr lang="en-US"/>
          </a:p>
          <a:p>
            <a:endParaRPr lang="en-US"/>
          </a:p>
          <a:p>
            <a:endParaRPr lang="en-US"/>
          </a:p>
          <a:p>
            <a:endParaRPr lang="en-US"/>
          </a:p>
          <a:p>
            <a:endParaRPr lang="en-US"/>
          </a:p>
          <a:p>
            <a:pPr marL="0" indent="0">
              <a:buNone/>
            </a:pPr>
            <a:endParaRPr lang="en-US"/>
          </a:p>
        </p:txBody>
      </p:sp>
      <p:sp>
        <p:nvSpPr>
          <p:cNvPr id="3" name="Title 2">
            <a:extLst>
              <a:ext uri="{FF2B5EF4-FFF2-40B4-BE49-F238E27FC236}">
                <a16:creationId xmlns:a16="http://schemas.microsoft.com/office/drawing/2014/main" id="{45114DA4-34DD-9EBE-346E-2DE53D63A986}"/>
              </a:ext>
            </a:extLst>
          </p:cNvPr>
          <p:cNvSpPr>
            <a:spLocks noGrp="1"/>
          </p:cNvSpPr>
          <p:nvPr>
            <p:ph type="title" idx="4294967295"/>
          </p:nvPr>
        </p:nvSpPr>
        <p:spPr>
          <a:xfrm>
            <a:off x="409235" y="246028"/>
            <a:ext cx="7067550" cy="663575"/>
          </a:xfrm>
        </p:spPr>
        <p:txBody>
          <a:bodyPr/>
          <a:lstStyle/>
          <a:p>
            <a:r>
              <a:rPr lang="en-US"/>
              <a:t>Major Depression </a:t>
            </a:r>
            <a:r>
              <a:rPr lang="en-US">
                <a:solidFill>
                  <a:srgbClr val="FF0000"/>
                </a:solidFill>
              </a:rPr>
              <a:t>Areas of Opportunity</a:t>
            </a:r>
          </a:p>
        </p:txBody>
      </p:sp>
      <p:graphicFrame>
        <p:nvGraphicFramePr>
          <p:cNvPr id="7" name="Table 6">
            <a:extLst>
              <a:ext uri="{FF2B5EF4-FFF2-40B4-BE49-F238E27FC236}">
                <a16:creationId xmlns:a16="http://schemas.microsoft.com/office/drawing/2014/main" id="{E1360AAF-CEA5-1DC0-EEA0-83F679BD863B}"/>
              </a:ext>
            </a:extLst>
          </p:cNvPr>
          <p:cNvGraphicFramePr>
            <a:graphicFrameLocks noGrp="1"/>
          </p:cNvGraphicFramePr>
          <p:nvPr>
            <p:extLst>
              <p:ext uri="{D42A27DB-BD31-4B8C-83A1-F6EECF244321}">
                <p14:modId xmlns:p14="http://schemas.microsoft.com/office/powerpoint/2010/main" val="494137119"/>
              </p:ext>
            </p:extLst>
          </p:nvPr>
        </p:nvGraphicFramePr>
        <p:xfrm>
          <a:off x="7970463" y="4464397"/>
          <a:ext cx="4130053" cy="1911787"/>
        </p:xfrm>
        <a:graphic>
          <a:graphicData uri="http://schemas.openxmlformats.org/drawingml/2006/table">
            <a:tbl>
              <a:tblPr firstRow="1" firstCol="1" bandRow="1">
                <a:tableStyleId>{5C22544A-7EE6-4342-B048-85BDC9FD1C3A}</a:tableStyleId>
              </a:tblPr>
              <a:tblGrid>
                <a:gridCol w="1106501">
                  <a:extLst>
                    <a:ext uri="{9D8B030D-6E8A-4147-A177-3AD203B41FA5}">
                      <a16:colId xmlns:a16="http://schemas.microsoft.com/office/drawing/2014/main" val="3672325339"/>
                    </a:ext>
                  </a:extLst>
                </a:gridCol>
                <a:gridCol w="3023552">
                  <a:extLst>
                    <a:ext uri="{9D8B030D-6E8A-4147-A177-3AD203B41FA5}">
                      <a16:colId xmlns:a16="http://schemas.microsoft.com/office/drawing/2014/main" val="2249408008"/>
                    </a:ext>
                  </a:extLst>
                </a:gridCol>
              </a:tblGrid>
              <a:tr h="306043">
                <a:tc>
                  <a:txBody>
                    <a:bodyPr/>
                    <a:lstStyle/>
                    <a:p>
                      <a:pPr marL="0" marR="0" algn="ctr">
                        <a:lnSpc>
                          <a:spcPct val="107000"/>
                        </a:lnSpc>
                        <a:spcBef>
                          <a:spcPts val="0"/>
                        </a:spcBef>
                        <a:spcAft>
                          <a:spcPts val="0"/>
                        </a:spcAft>
                      </a:pPr>
                      <a:r>
                        <a:rPr lang="en-US" sz="1200">
                          <a:effectLst/>
                        </a:rPr>
                        <a:t>PHQ-9 Score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1200">
                          <a:effectLst/>
                        </a:rPr>
                        <a:t>Depression Severity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938507760"/>
                  </a:ext>
                </a:extLst>
              </a:tr>
              <a:tr h="306043">
                <a:tc>
                  <a:txBody>
                    <a:bodyPr/>
                    <a:lstStyle/>
                    <a:p>
                      <a:pPr marL="0" marR="0" algn="ctr">
                        <a:lnSpc>
                          <a:spcPct val="107000"/>
                        </a:lnSpc>
                        <a:spcBef>
                          <a:spcPts val="0"/>
                        </a:spcBef>
                        <a:spcAft>
                          <a:spcPts val="0"/>
                        </a:spcAft>
                      </a:pPr>
                      <a:r>
                        <a:rPr lang="en-US" sz="1200">
                          <a:effectLst/>
                        </a:rPr>
                        <a:t>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a:effectLst/>
                        </a:rPr>
                        <a:t>None to Minimal or in Remission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23613530"/>
                  </a:ext>
                </a:extLst>
              </a:tr>
              <a:tr h="306043">
                <a:tc>
                  <a:txBody>
                    <a:bodyPr/>
                    <a:lstStyle/>
                    <a:p>
                      <a:pPr marL="0" marR="0" algn="ctr">
                        <a:lnSpc>
                          <a:spcPct val="107000"/>
                        </a:lnSpc>
                        <a:spcBef>
                          <a:spcPts val="0"/>
                        </a:spcBef>
                        <a:spcAft>
                          <a:spcPts val="0"/>
                        </a:spcAft>
                      </a:pPr>
                      <a:r>
                        <a:rPr lang="en-US" sz="1200">
                          <a:effectLst/>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a:effectLst/>
                        </a:rPr>
                        <a:t>Mild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562786575"/>
                  </a:ext>
                </a:extLst>
              </a:tr>
              <a:tr h="306043">
                <a:tc>
                  <a:txBody>
                    <a:bodyPr/>
                    <a:lstStyle/>
                    <a:p>
                      <a:pPr marL="0" marR="0" algn="ctr">
                        <a:lnSpc>
                          <a:spcPct val="107000"/>
                        </a:lnSpc>
                        <a:spcBef>
                          <a:spcPts val="0"/>
                        </a:spcBef>
                        <a:spcAft>
                          <a:spcPts val="0"/>
                        </a:spcAft>
                      </a:pPr>
                      <a:r>
                        <a:rPr lang="en-US" sz="1200">
                          <a:effectLst/>
                        </a:rPr>
                        <a:t>10-14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a:effectLst/>
                        </a:rPr>
                        <a:t>Moderate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730347831"/>
                  </a:ext>
                </a:extLst>
              </a:tr>
              <a:tr h="306043">
                <a:tc>
                  <a:txBody>
                    <a:bodyPr/>
                    <a:lstStyle/>
                    <a:p>
                      <a:pPr marL="0" marR="0" algn="ctr">
                        <a:lnSpc>
                          <a:spcPct val="107000"/>
                        </a:lnSpc>
                        <a:spcBef>
                          <a:spcPts val="0"/>
                        </a:spcBef>
                        <a:spcAft>
                          <a:spcPts val="0"/>
                        </a:spcAft>
                      </a:pPr>
                      <a:r>
                        <a:rPr lang="en-US" sz="1200">
                          <a:effectLst/>
                        </a:rPr>
                        <a:t>15-19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a:effectLst/>
                        </a:rPr>
                        <a:t>Moderately Severe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38110526"/>
                  </a:ext>
                </a:extLst>
              </a:tr>
              <a:tr h="306043">
                <a:tc>
                  <a:txBody>
                    <a:bodyPr/>
                    <a:lstStyle/>
                    <a:p>
                      <a:pPr marL="0" marR="0" algn="ctr">
                        <a:lnSpc>
                          <a:spcPct val="107000"/>
                        </a:lnSpc>
                        <a:spcBef>
                          <a:spcPts val="0"/>
                        </a:spcBef>
                        <a:spcAft>
                          <a:spcPts val="0"/>
                        </a:spcAft>
                      </a:pPr>
                      <a:r>
                        <a:rPr lang="en-US" sz="1200">
                          <a:effectLst/>
                        </a:rPr>
                        <a:t>20-27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tc>
                  <a:txBody>
                    <a:bodyPr/>
                    <a:lstStyle/>
                    <a:p>
                      <a:pPr marL="0" marR="0">
                        <a:lnSpc>
                          <a:spcPct val="107000"/>
                        </a:lnSpc>
                        <a:spcBef>
                          <a:spcPts val="0"/>
                        </a:spcBef>
                        <a:spcAft>
                          <a:spcPts val="0"/>
                        </a:spcAft>
                      </a:pPr>
                      <a:r>
                        <a:rPr lang="en-US" sz="1200">
                          <a:effectLst/>
                        </a:rPr>
                        <a:t>Severe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290465774"/>
                  </a:ext>
                </a:extLst>
              </a:tr>
            </a:tbl>
          </a:graphicData>
        </a:graphic>
      </p:graphicFrame>
      <p:pic>
        <p:nvPicPr>
          <p:cNvPr id="8" name="Picture 7" descr="A cartoon of a person with clouds and lightning bolt in their hair&#10;&#10;AI-generated content may be incorrect.">
            <a:extLst>
              <a:ext uri="{FF2B5EF4-FFF2-40B4-BE49-F238E27FC236}">
                <a16:creationId xmlns:a16="http://schemas.microsoft.com/office/drawing/2014/main" id="{A36F7683-DB85-25E5-2D96-2B5ADE917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861" y="1324014"/>
            <a:ext cx="2219690" cy="2219690"/>
          </a:xfrm>
          <a:prstGeom prst="rect">
            <a:avLst/>
          </a:prstGeom>
        </p:spPr>
      </p:pic>
      <p:sp>
        <p:nvSpPr>
          <p:cNvPr id="12" name="TextBox 11">
            <a:extLst>
              <a:ext uri="{FF2B5EF4-FFF2-40B4-BE49-F238E27FC236}">
                <a16:creationId xmlns:a16="http://schemas.microsoft.com/office/drawing/2014/main" id="{42D29CE7-EFFD-9C3B-968B-A5D400FB1888}"/>
              </a:ext>
            </a:extLst>
          </p:cNvPr>
          <p:cNvSpPr txBox="1"/>
          <p:nvPr/>
        </p:nvSpPr>
        <p:spPr>
          <a:xfrm>
            <a:off x="8261742" y="3733217"/>
            <a:ext cx="43354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Use the PHQ-9 to aid in identifying depression severity:</a:t>
            </a:r>
          </a:p>
        </p:txBody>
      </p:sp>
      <p:graphicFrame>
        <p:nvGraphicFramePr>
          <p:cNvPr id="4" name="Table 3">
            <a:extLst>
              <a:ext uri="{FF2B5EF4-FFF2-40B4-BE49-F238E27FC236}">
                <a16:creationId xmlns:a16="http://schemas.microsoft.com/office/drawing/2014/main" id="{B445F6B1-3534-F82B-A5D6-9EB3D277B5AA}"/>
              </a:ext>
            </a:extLst>
          </p:cNvPr>
          <p:cNvGraphicFramePr>
            <a:graphicFrameLocks noGrp="1"/>
          </p:cNvGraphicFramePr>
          <p:nvPr>
            <p:extLst>
              <p:ext uri="{D42A27DB-BD31-4B8C-83A1-F6EECF244321}">
                <p14:modId xmlns:p14="http://schemas.microsoft.com/office/powerpoint/2010/main" val="3522894926"/>
              </p:ext>
            </p:extLst>
          </p:nvPr>
        </p:nvGraphicFramePr>
        <p:xfrm>
          <a:off x="584070" y="4466522"/>
          <a:ext cx="7031095" cy="1645920"/>
        </p:xfrm>
        <a:graphic>
          <a:graphicData uri="http://schemas.openxmlformats.org/drawingml/2006/table">
            <a:tbl>
              <a:tblPr/>
              <a:tblGrid>
                <a:gridCol w="2981668">
                  <a:extLst>
                    <a:ext uri="{9D8B030D-6E8A-4147-A177-3AD203B41FA5}">
                      <a16:colId xmlns:a16="http://schemas.microsoft.com/office/drawing/2014/main" val="3736054265"/>
                    </a:ext>
                  </a:extLst>
                </a:gridCol>
                <a:gridCol w="4049427">
                  <a:extLst>
                    <a:ext uri="{9D8B030D-6E8A-4147-A177-3AD203B41FA5}">
                      <a16:colId xmlns:a16="http://schemas.microsoft.com/office/drawing/2014/main" val="2705814034"/>
                    </a:ext>
                  </a:extLst>
                </a:gridCol>
              </a:tblGrid>
              <a:tr h="200025">
                <a:tc>
                  <a:txBody>
                    <a:bodyPr/>
                    <a:lstStyle/>
                    <a:p>
                      <a:pPr rtl="0" fontAlgn="b"/>
                      <a:r>
                        <a:rPr lang="pl-PL" sz="1400">
                          <a:effectLst/>
                        </a:rPr>
                        <a:t>Insomnia or hypersomnia (</a:t>
                      </a:r>
                      <a:r>
                        <a:rPr lang="pl-PL" sz="1400" b="1">
                          <a:effectLst/>
                        </a:rPr>
                        <a:t>Sleep</a:t>
                      </a:r>
                      <a:r>
                        <a:rPr lang="pl-PL"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rPr>
                        <a:t>Diminished ability to concentrate or be decisive ( </a:t>
                      </a:r>
                      <a:r>
                        <a:rPr lang="en-US" sz="1400" b="1">
                          <a:effectLst/>
                        </a:rPr>
                        <a:t>Concentration</a:t>
                      </a:r>
                      <a:r>
                        <a:rPr lang="en-US"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275248"/>
                  </a:ext>
                </a:extLst>
              </a:tr>
              <a:tr h="200025">
                <a:tc>
                  <a:txBody>
                    <a:bodyPr/>
                    <a:lstStyle/>
                    <a:p>
                      <a:pPr rtl="0" fontAlgn="b"/>
                      <a:r>
                        <a:rPr lang="en-US" sz="1400">
                          <a:effectLst/>
                        </a:rPr>
                        <a:t>Anhedonia (Loss of </a:t>
                      </a:r>
                      <a:r>
                        <a:rPr lang="en-US" sz="1400" b="1">
                          <a:effectLst/>
                        </a:rPr>
                        <a:t>Interest</a:t>
                      </a:r>
                      <a:r>
                        <a:rPr lang="en-US" sz="1400">
                          <a:effectLst/>
                        </a:rPr>
                        <a:t> or Pleasure)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rPr>
                        <a:t>Significant unintended weight or appetite change (</a:t>
                      </a:r>
                      <a:r>
                        <a:rPr lang="en-US" sz="1400" b="1">
                          <a:effectLst/>
                        </a:rPr>
                        <a:t>Appetite</a:t>
                      </a:r>
                      <a:r>
                        <a:rPr lang="en-US"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74533078"/>
                  </a:ext>
                </a:extLst>
              </a:tr>
              <a:tr h="200025">
                <a:tc>
                  <a:txBody>
                    <a:bodyPr/>
                    <a:lstStyle/>
                    <a:p>
                      <a:pPr rtl="0" fontAlgn="b"/>
                      <a:r>
                        <a:rPr lang="en-US" sz="1400">
                          <a:effectLst/>
                        </a:rPr>
                        <a:t>Feelings of guilt or worthlessness (</a:t>
                      </a:r>
                      <a:r>
                        <a:rPr lang="en-US" sz="1400" b="1">
                          <a:effectLst/>
                        </a:rPr>
                        <a:t>Guilt</a:t>
                      </a:r>
                      <a:r>
                        <a:rPr lang="en-US"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fr-FR" sz="1400" err="1">
                          <a:effectLst/>
                        </a:rPr>
                        <a:t>Psychomotor</a:t>
                      </a:r>
                      <a:r>
                        <a:rPr lang="fr-FR" sz="1400">
                          <a:effectLst/>
                        </a:rPr>
                        <a:t> agitation or retardation (</a:t>
                      </a:r>
                      <a:r>
                        <a:rPr lang="fr-FR" sz="1400" b="1" err="1">
                          <a:effectLst/>
                        </a:rPr>
                        <a:t>Psychomotor</a:t>
                      </a:r>
                      <a:r>
                        <a:rPr lang="fr-FR"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90193610"/>
                  </a:ext>
                </a:extLst>
              </a:tr>
              <a:tr h="200025">
                <a:tc>
                  <a:txBody>
                    <a:bodyPr/>
                    <a:lstStyle/>
                    <a:p>
                      <a:pPr rtl="0" fontAlgn="b"/>
                      <a:r>
                        <a:rPr lang="en-US" sz="1400">
                          <a:effectLst/>
                        </a:rPr>
                        <a:t>Fatigue or loss of energy (</a:t>
                      </a:r>
                      <a:r>
                        <a:rPr lang="en-US" sz="1400" b="1">
                          <a:effectLst/>
                        </a:rPr>
                        <a:t>Energy</a:t>
                      </a:r>
                      <a:r>
                        <a:rPr lang="en-US"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r>
                        <a:rPr lang="en-US" sz="1400">
                          <a:effectLst/>
                        </a:rPr>
                        <a:t>Thoughts of death or suicide (</a:t>
                      </a:r>
                      <a:r>
                        <a:rPr lang="en-US" sz="1400" b="1">
                          <a:effectLst/>
                        </a:rPr>
                        <a:t>Suicidality</a:t>
                      </a:r>
                      <a:r>
                        <a:rPr lang="en-US" sz="1400">
                          <a:effectLst/>
                        </a:rPr>
                        <a: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78239882"/>
                  </a:ext>
                </a:extLst>
              </a:tr>
            </a:tbl>
          </a:graphicData>
        </a:graphic>
      </p:graphicFrame>
    </p:spTree>
    <p:extLst>
      <p:ext uri="{BB962C8B-B14F-4D97-AF65-F5344CB8AC3E}">
        <p14:creationId xmlns:p14="http://schemas.microsoft.com/office/powerpoint/2010/main" val="2273989411"/>
      </p:ext>
    </p:extLst>
  </p:cSld>
  <p:clrMapOvr>
    <a:masterClrMapping/>
  </p:clrMapOvr>
  <mc:AlternateContent xmlns:mc="http://schemas.openxmlformats.org/markup-compatibility/2006" xmlns:p14="http://schemas.microsoft.com/office/powerpoint/2010/main">
    <mc:Choice Requires="p14">
      <p:transition spd="slow" p14:dur="2000" advTm="60066"/>
    </mc:Choice>
    <mc:Fallback xmlns="">
      <p:transition spd="slow" advTm="600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14DA4-34DD-9EBE-346E-2DE53D63A986}"/>
              </a:ext>
            </a:extLst>
          </p:cNvPr>
          <p:cNvSpPr>
            <a:spLocks noGrp="1"/>
          </p:cNvSpPr>
          <p:nvPr>
            <p:ph type="title"/>
          </p:nvPr>
        </p:nvSpPr>
        <p:spPr/>
        <p:txBody>
          <a:bodyPr/>
          <a:lstStyle/>
          <a:p>
            <a:r>
              <a:rPr lang="en-US"/>
              <a:t>Dementia / Alzheimer’s Disease </a:t>
            </a:r>
            <a:r>
              <a:rPr lang="en-US">
                <a:solidFill>
                  <a:srgbClr val="FF0000"/>
                </a:solidFill>
              </a:rPr>
              <a:t>Areas of Opportunity </a:t>
            </a:r>
            <a:endParaRPr lang="en-US"/>
          </a:p>
        </p:txBody>
      </p:sp>
      <p:sp>
        <p:nvSpPr>
          <p:cNvPr id="2" name="Content Placeholder 1">
            <a:extLst>
              <a:ext uri="{FF2B5EF4-FFF2-40B4-BE49-F238E27FC236}">
                <a16:creationId xmlns:a16="http://schemas.microsoft.com/office/drawing/2014/main" id="{444CB067-1F96-71A9-7B82-F94BB1D17619}"/>
              </a:ext>
            </a:extLst>
          </p:cNvPr>
          <p:cNvSpPr>
            <a:spLocks noGrp="1"/>
          </p:cNvSpPr>
          <p:nvPr>
            <p:ph idx="1"/>
          </p:nvPr>
        </p:nvSpPr>
        <p:spPr>
          <a:xfrm>
            <a:off x="206866" y="1291467"/>
            <a:ext cx="10751420" cy="5139978"/>
          </a:xfrm>
        </p:spPr>
        <p:txBody>
          <a:bodyPr vert="horz" lIns="91440" tIns="45720" rIns="91440" bIns="45720" rtlCol="0" anchor="t">
            <a:normAutofit fontScale="55000" lnSpcReduction="20000"/>
          </a:bodyPr>
          <a:lstStyle/>
          <a:p>
            <a:pPr marL="457200" indent="-457200">
              <a:lnSpc>
                <a:spcPct val="110000"/>
              </a:lnSpc>
              <a:buFont typeface="Arial" panose="020B0604020202020204" pitchFamily="34" charset="0"/>
              <a:buChar char="•"/>
            </a:pPr>
            <a:r>
              <a:rPr lang="en-US" sz="3600">
                <a:latin typeface="Arial"/>
                <a:cs typeface="Arial"/>
              </a:rPr>
              <a:t>Use specific dementia and Alzheimer’s disease codes when clinically appropriate.</a:t>
            </a:r>
          </a:p>
          <a:p>
            <a:pPr marL="457200" indent="-457200">
              <a:lnSpc>
                <a:spcPct val="110000"/>
              </a:lnSpc>
              <a:buFont typeface="Arial" panose="020B0604020202020204" pitchFamily="34" charset="0"/>
              <a:buChar char="•"/>
            </a:pPr>
            <a:r>
              <a:rPr lang="en-US" sz="3600">
                <a:latin typeface="Arial"/>
                <a:cs typeface="Arial"/>
              </a:rPr>
              <a:t>Avoid less specific codes:</a:t>
            </a:r>
          </a:p>
          <a:p>
            <a:pPr marL="629920" lvl="2" indent="-172720">
              <a:lnSpc>
                <a:spcPct val="110000"/>
              </a:lnSpc>
            </a:pPr>
            <a:r>
              <a:rPr lang="en-US" sz="2900">
                <a:latin typeface="Arial"/>
                <a:cs typeface="Arial"/>
              </a:rPr>
              <a:t>Cognitive Decline</a:t>
            </a:r>
          </a:p>
          <a:p>
            <a:pPr marL="629920" lvl="2" indent="-172720">
              <a:lnSpc>
                <a:spcPct val="110000"/>
              </a:lnSpc>
            </a:pPr>
            <a:r>
              <a:rPr lang="en-US" sz="2900">
                <a:latin typeface="Arial"/>
                <a:cs typeface="Arial"/>
              </a:rPr>
              <a:t>Cognitive Impairment</a:t>
            </a:r>
          </a:p>
          <a:p>
            <a:pPr marL="629920" lvl="2" indent="-172720">
              <a:lnSpc>
                <a:spcPct val="110000"/>
              </a:lnSpc>
            </a:pPr>
            <a:r>
              <a:rPr lang="en-US" sz="2900">
                <a:latin typeface="Arial"/>
                <a:cs typeface="Arial"/>
              </a:rPr>
              <a:t>Memory Loss</a:t>
            </a:r>
          </a:p>
          <a:p>
            <a:pPr marL="457200" indent="-457200">
              <a:lnSpc>
                <a:spcPct val="110000"/>
              </a:lnSpc>
              <a:buFont typeface="Arial" panose="020B0604020202020204" pitchFamily="34" charset="0"/>
              <a:buChar char="•"/>
            </a:pPr>
            <a:r>
              <a:rPr lang="en-US" sz="3600">
                <a:latin typeface="Arial"/>
                <a:cs typeface="Arial"/>
              </a:rPr>
              <a:t>The National Institute on Aging and the Alzheimer's Association (NIA-AA) criteria define probable Alzheimer’s dementia as cognitive impairment (established by history taking from the patient, a knowledgeable informant, </a:t>
            </a:r>
            <a:r>
              <a:rPr lang="en-US" sz="3600" u="sng">
                <a:latin typeface="Arial"/>
                <a:cs typeface="Arial"/>
              </a:rPr>
              <a:t>and</a:t>
            </a:r>
            <a:r>
              <a:rPr lang="en-US" sz="3600">
                <a:latin typeface="Arial"/>
                <a:cs typeface="Arial"/>
              </a:rPr>
              <a:t> objective assessment) that</a:t>
            </a:r>
          </a:p>
          <a:p>
            <a:pPr marL="914400" lvl="1" indent="-457200">
              <a:lnSpc>
                <a:spcPct val="110000"/>
              </a:lnSpc>
              <a:buFontTx/>
              <a:buChar char="-"/>
            </a:pPr>
            <a:r>
              <a:rPr lang="en-US" sz="2900">
                <a:latin typeface="Arial"/>
                <a:cs typeface="Arial"/>
              </a:rPr>
              <a:t>Interferes with the ability to function at work or perform usual activities</a:t>
            </a:r>
          </a:p>
          <a:p>
            <a:pPr marL="914400" lvl="1" indent="-457200">
              <a:lnSpc>
                <a:spcPct val="110000"/>
              </a:lnSpc>
              <a:buFontTx/>
              <a:buChar char="-"/>
            </a:pPr>
            <a:r>
              <a:rPr lang="en-US" sz="2900">
                <a:latin typeface="Arial"/>
                <a:cs typeface="Arial"/>
              </a:rPr>
              <a:t>Is a decline from a previous level of functioning and performing</a:t>
            </a:r>
          </a:p>
          <a:p>
            <a:pPr marL="914400" lvl="1" indent="-457200">
              <a:lnSpc>
                <a:spcPct val="110000"/>
              </a:lnSpc>
              <a:buFontTx/>
              <a:buChar char="-"/>
            </a:pPr>
            <a:r>
              <a:rPr lang="en-US" sz="2900">
                <a:latin typeface="Arial"/>
                <a:cs typeface="Arial"/>
              </a:rPr>
              <a:t>Is not explained by delirium or major psychiatric disorder</a:t>
            </a:r>
          </a:p>
          <a:p>
            <a:pPr marL="457200" indent="-457200">
              <a:lnSpc>
                <a:spcPct val="110000"/>
              </a:lnSpc>
              <a:buFont typeface="Arial" panose="020B0604020202020204" pitchFamily="34" charset="0"/>
              <a:buChar char="•"/>
            </a:pPr>
            <a:r>
              <a:rPr lang="en-US" sz="3600">
                <a:latin typeface="Arial"/>
                <a:cs typeface="Arial"/>
              </a:rPr>
              <a:t>Document any cognitive assessments, treatment, and status changes.</a:t>
            </a:r>
          </a:p>
          <a:p>
            <a:pPr>
              <a:lnSpc>
                <a:spcPct val="110000"/>
              </a:lnSpc>
            </a:pPr>
            <a:r>
              <a:rPr lang="en-US" sz="2500" b="1">
                <a:latin typeface="Arial"/>
                <a:cs typeface="Arial"/>
              </a:rPr>
              <a:t>Example: </a:t>
            </a:r>
          </a:p>
          <a:p>
            <a:pPr>
              <a:lnSpc>
                <a:spcPct val="110000"/>
              </a:lnSpc>
            </a:pPr>
            <a:r>
              <a:rPr lang="en-US" sz="2500">
                <a:latin typeface="Arial"/>
                <a:cs typeface="Arial"/>
              </a:rPr>
              <a:t>Code: Alzheimer's disease with late onset [G30.1]</a:t>
            </a:r>
          </a:p>
          <a:p>
            <a:pPr>
              <a:lnSpc>
                <a:spcPct val="110000"/>
              </a:lnSpc>
            </a:pPr>
            <a:r>
              <a:rPr lang="en-US" sz="2500">
                <a:latin typeface="Arial"/>
                <a:cs typeface="Arial"/>
              </a:rPr>
              <a:t>Document: “Alzheimer’s with agitation and wandering - continue Donepezil as prescribed.”</a:t>
            </a:r>
          </a:p>
          <a:p>
            <a:pPr>
              <a:lnSpc>
                <a:spcPct val="110000"/>
              </a:lnSpc>
            </a:pPr>
            <a:endParaRPr lang="en-US"/>
          </a:p>
          <a:p>
            <a:pPr marL="0" indent="0">
              <a:lnSpc>
                <a:spcPct val="110000"/>
              </a:lnSpc>
              <a:buNone/>
            </a:pPr>
            <a:endParaRPr lang="en-US"/>
          </a:p>
        </p:txBody>
      </p:sp>
      <p:sp>
        <p:nvSpPr>
          <p:cNvPr id="5" name="Slide Number Placeholder 4">
            <a:extLst>
              <a:ext uri="{FF2B5EF4-FFF2-40B4-BE49-F238E27FC236}">
                <a16:creationId xmlns:a16="http://schemas.microsoft.com/office/drawing/2014/main" id="{0FBA6263-775E-01E0-B30B-B966DD455B5D}"/>
              </a:ext>
            </a:extLst>
          </p:cNvPr>
          <p:cNvSpPr>
            <a:spLocks noGrp="1"/>
          </p:cNvSpPr>
          <p:nvPr>
            <p:ph type="sldNum" sz="quarter" idx="12"/>
          </p:nvPr>
        </p:nvSpPr>
        <p:spPr/>
        <p:txBody>
          <a:bodyPr/>
          <a:lstStyle/>
          <a:p>
            <a:fld id="{489F9553-C816-6842-8939-EE75ECF7EB2B}" type="slidenum">
              <a:rPr lang="en-US" smtClean="0"/>
              <a:pPr/>
              <a:t>17</a:t>
            </a:fld>
            <a:endParaRPr lang="en-US"/>
          </a:p>
        </p:txBody>
      </p:sp>
      <p:pic>
        <p:nvPicPr>
          <p:cNvPr id="9" name="Picture 8" descr="A cartoon of a person with question marks&#10;&#10;AI-generated content may be incorrect.">
            <a:extLst>
              <a:ext uri="{FF2B5EF4-FFF2-40B4-BE49-F238E27FC236}">
                <a16:creationId xmlns:a16="http://schemas.microsoft.com/office/drawing/2014/main" id="{C3609BD9-D45F-9C3F-8012-6BF646F09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417" y="3430855"/>
            <a:ext cx="2135678" cy="2135678"/>
          </a:xfrm>
          <a:prstGeom prst="rect">
            <a:avLst/>
          </a:prstGeom>
        </p:spPr>
      </p:pic>
    </p:spTree>
    <p:extLst>
      <p:ext uri="{BB962C8B-B14F-4D97-AF65-F5344CB8AC3E}">
        <p14:creationId xmlns:p14="http://schemas.microsoft.com/office/powerpoint/2010/main" val="1247216498"/>
      </p:ext>
    </p:extLst>
  </p:cSld>
  <p:clrMapOvr>
    <a:masterClrMapping/>
  </p:clrMapOvr>
  <mc:AlternateContent xmlns:mc="http://schemas.openxmlformats.org/markup-compatibility/2006" xmlns:p14="http://schemas.microsoft.com/office/powerpoint/2010/main">
    <mc:Choice Requires="p14">
      <p:transition spd="slow" p14:dur="2000" advTm="63227"/>
    </mc:Choice>
    <mc:Fallback xmlns="">
      <p:transition spd="slow" advTm="6322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605B2-7318-F3BC-31F2-96D7F5246EE3}"/>
              </a:ext>
            </a:extLst>
          </p:cNvPr>
          <p:cNvSpPr>
            <a:spLocks noGrp="1"/>
          </p:cNvSpPr>
          <p:nvPr>
            <p:ph type="sldNum" sz="quarter" idx="4"/>
          </p:nvPr>
        </p:nvSpPr>
        <p:spPr/>
        <p:txBody>
          <a:bodyPr/>
          <a:lstStyle/>
          <a:p>
            <a:fld id="{489F9553-C816-6842-8939-EE75ECF7EB2B}" type="slidenum">
              <a:rPr lang="en-US" smtClean="0"/>
              <a:pPr/>
              <a:t>18</a:t>
            </a:fld>
            <a:endParaRPr lang="en-US"/>
          </a:p>
        </p:txBody>
      </p:sp>
      <p:sp>
        <p:nvSpPr>
          <p:cNvPr id="2" name="Content Placeholder 1">
            <a:extLst>
              <a:ext uri="{FF2B5EF4-FFF2-40B4-BE49-F238E27FC236}">
                <a16:creationId xmlns:a16="http://schemas.microsoft.com/office/drawing/2014/main" id="{6BD9B0FC-16C3-9C3B-D7BF-E13E6FEFD664}"/>
              </a:ext>
            </a:extLst>
          </p:cNvPr>
          <p:cNvSpPr>
            <a:spLocks noGrp="1"/>
          </p:cNvSpPr>
          <p:nvPr>
            <p:ph sz="quarter" idx="12"/>
          </p:nvPr>
        </p:nvSpPr>
        <p:spPr/>
        <p:txBody>
          <a:bodyPr/>
          <a:lstStyle/>
          <a:p>
            <a:r>
              <a:rPr lang="en-US" dirty="0"/>
              <a:t>Work with your local physician leaders, operators, and coding leaders to ask questions or obtain information on risk adjustment information and tools.</a:t>
            </a:r>
          </a:p>
          <a:p>
            <a:endParaRPr lang="en-US" dirty="0"/>
          </a:p>
          <a:p>
            <a:r>
              <a:rPr lang="en-US" dirty="0"/>
              <a:t>Trinity Health System Office is also available to help support  as needed</a:t>
            </a:r>
          </a:p>
          <a:p>
            <a:r>
              <a:rPr lang="en-US" dirty="0"/>
              <a:t>Joseph Bartman – System Director of Clinical Condition Documentation</a:t>
            </a:r>
          </a:p>
          <a:p>
            <a:r>
              <a:rPr lang="en-US" dirty="0">
                <a:hlinkClick r:id="rId5"/>
              </a:rPr>
              <a:t>Joseph.bartman@trinity-health.org</a:t>
            </a:r>
            <a:endParaRPr lang="en-US" dirty="0"/>
          </a:p>
          <a:p>
            <a:endParaRPr lang="en-US" dirty="0"/>
          </a:p>
          <a:p>
            <a:endParaRPr lang="en-US" dirty="0"/>
          </a:p>
        </p:txBody>
      </p:sp>
      <p:sp>
        <p:nvSpPr>
          <p:cNvPr id="3" name="Title 2">
            <a:extLst>
              <a:ext uri="{FF2B5EF4-FFF2-40B4-BE49-F238E27FC236}">
                <a16:creationId xmlns:a16="http://schemas.microsoft.com/office/drawing/2014/main" id="{02D72C7D-E772-ED7F-525A-DA33AF27A2A1}"/>
              </a:ext>
            </a:extLst>
          </p:cNvPr>
          <p:cNvSpPr>
            <a:spLocks noGrp="1"/>
          </p:cNvSpPr>
          <p:nvPr>
            <p:ph type="title"/>
          </p:nvPr>
        </p:nvSpPr>
        <p:spPr/>
        <p:txBody>
          <a:bodyPr/>
          <a:lstStyle/>
          <a:p>
            <a:r>
              <a:rPr lang="en-US"/>
              <a:t>Questions / Resources</a:t>
            </a:r>
          </a:p>
        </p:txBody>
      </p:sp>
      <p:pic>
        <p:nvPicPr>
          <p:cNvPr id="12" name="Video 11">
            <a:hlinkClick r:id="" action="ppaction://media"/>
            <a:extLst>
              <a:ext uri="{FF2B5EF4-FFF2-40B4-BE49-F238E27FC236}">
                <a16:creationId xmlns:a16="http://schemas.microsoft.com/office/drawing/2014/main" id="{5A5795D3-8EA6-8664-BC59-4E51BDFD3AAD}"/>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rcRect l="21875" r="21875"/>
          <a:stretch>
            <a:fillRect/>
          </a:stretch>
        </p:blipFill>
        <p:spPr>
          <a:xfrm>
            <a:off x="9373789" y="4800600"/>
            <a:ext cx="2057400" cy="2057400"/>
          </a:xfrm>
          <a:prstGeom prst="ellipse">
            <a:avLst/>
          </a:prstGeom>
        </p:spPr>
      </p:pic>
    </p:spTree>
    <p:extLst>
      <p:ext uri="{BB962C8B-B14F-4D97-AF65-F5344CB8AC3E}">
        <p14:creationId xmlns:p14="http://schemas.microsoft.com/office/powerpoint/2010/main" val="1203452335"/>
      </p:ext>
    </p:extLst>
  </p:cSld>
  <p:clrMapOvr>
    <a:masterClrMapping/>
  </p:clrMapOvr>
  <mc:AlternateContent xmlns:mc="http://schemas.openxmlformats.org/markup-compatibility/2006" xmlns:p14="http://schemas.microsoft.com/office/powerpoint/2010/main">
    <mc:Choice Requires="p14">
      <p:transition spd="slow" p14:dur="2000" advTm="32928"/>
    </mc:Choice>
    <mc:Fallback xmlns="">
      <p:transition spd="slow" advTm="32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0C49-CBE9-4354-CB80-510A4330DB35}"/>
              </a:ext>
            </a:extLst>
          </p:cNvPr>
          <p:cNvSpPr>
            <a:spLocks noGrp="1"/>
          </p:cNvSpPr>
          <p:nvPr>
            <p:ph type="title"/>
          </p:nvPr>
        </p:nvSpPr>
        <p:spPr>
          <a:xfrm>
            <a:off x="718930" y="0"/>
            <a:ext cx="10515600" cy="1212575"/>
          </a:xfrm>
        </p:spPr>
        <p:txBody>
          <a:bodyPr anchor="ctr">
            <a:normAutofit/>
          </a:bodyPr>
          <a:lstStyle/>
          <a:p>
            <a:r>
              <a:rPr lang="en-US"/>
              <a:t>Importance of Risk Adjustment</a:t>
            </a:r>
          </a:p>
        </p:txBody>
      </p:sp>
      <p:sp>
        <p:nvSpPr>
          <p:cNvPr id="4" name="Slide Number Placeholder 3">
            <a:extLst>
              <a:ext uri="{FF2B5EF4-FFF2-40B4-BE49-F238E27FC236}">
                <a16:creationId xmlns:a16="http://schemas.microsoft.com/office/drawing/2014/main" id="{A325BDFC-0031-DA1E-46D1-4C06C5694EC0}"/>
              </a:ext>
            </a:extLst>
          </p:cNvPr>
          <p:cNvSpPr>
            <a:spLocks noGrp="1"/>
          </p:cNvSpPr>
          <p:nvPr>
            <p:ph type="sldNum" sz="quarter" idx="12"/>
          </p:nvPr>
        </p:nvSpPr>
        <p:spPr>
          <a:xfrm>
            <a:off x="8769823" y="6431445"/>
            <a:ext cx="3319272" cy="365125"/>
          </a:xfrm>
        </p:spPr>
        <p:txBody>
          <a:bodyPr anchor="ctr">
            <a:normAutofit/>
          </a:bodyPr>
          <a:lstStyle/>
          <a:p>
            <a:pPr>
              <a:spcAft>
                <a:spcPts val="600"/>
              </a:spcAft>
            </a:pPr>
            <a:fld id="{1DD94B5B-D30F-4545-8249-7FFD9D2FA383}" type="slidenum">
              <a:rPr lang="en-US" smtClean="0"/>
              <a:pPr>
                <a:spcAft>
                  <a:spcPts val="600"/>
                </a:spcAft>
              </a:pPr>
              <a:t>2</a:t>
            </a:fld>
            <a:endParaRPr lang="en-US"/>
          </a:p>
        </p:txBody>
      </p:sp>
      <p:graphicFrame>
        <p:nvGraphicFramePr>
          <p:cNvPr id="5" name="Content Placeholder 6">
            <a:extLst>
              <a:ext uri="{FF2B5EF4-FFF2-40B4-BE49-F238E27FC236}">
                <a16:creationId xmlns:a16="http://schemas.microsoft.com/office/drawing/2014/main" id="{3A747578-38FD-AC4F-4EB7-5EECC70E63B9}"/>
              </a:ext>
            </a:extLst>
          </p:cNvPr>
          <p:cNvGraphicFramePr>
            <a:graphicFrameLocks/>
          </p:cNvGraphicFramePr>
          <p:nvPr>
            <p:extLst>
              <p:ext uri="{D42A27DB-BD31-4B8C-83A1-F6EECF244321}">
                <p14:modId xmlns:p14="http://schemas.microsoft.com/office/powerpoint/2010/main" val="3675783690"/>
              </p:ext>
            </p:extLst>
          </p:nvPr>
        </p:nvGraphicFramePr>
        <p:xfrm>
          <a:off x="71893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420568"/>
      </p:ext>
    </p:extLst>
  </p:cSld>
  <p:clrMapOvr>
    <a:masterClrMapping/>
  </p:clrMapOvr>
  <mc:AlternateContent xmlns:mc="http://schemas.openxmlformats.org/markup-compatibility/2006" xmlns:p14="http://schemas.microsoft.com/office/powerpoint/2010/main">
    <mc:Choice Requires="p14">
      <p:transition spd="slow" p14:dur="2000" advTm="51370"/>
    </mc:Choice>
    <mc:Fallback xmlns="">
      <p:transition spd="slow" advTm="5137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5E7E-1BF8-54B6-81C8-17B5FB0D1157}"/>
              </a:ext>
            </a:extLst>
          </p:cNvPr>
          <p:cNvSpPr>
            <a:spLocks noGrp="1"/>
          </p:cNvSpPr>
          <p:nvPr>
            <p:ph type="title"/>
          </p:nvPr>
        </p:nvSpPr>
        <p:spPr/>
        <p:txBody>
          <a:bodyPr/>
          <a:lstStyle/>
          <a:p>
            <a:r>
              <a:rPr lang="en-US"/>
              <a:t>What is Risk Adjustment?</a:t>
            </a:r>
          </a:p>
        </p:txBody>
      </p:sp>
      <p:sp>
        <p:nvSpPr>
          <p:cNvPr id="4" name="Slide Number Placeholder 3">
            <a:extLst>
              <a:ext uri="{FF2B5EF4-FFF2-40B4-BE49-F238E27FC236}">
                <a16:creationId xmlns:a16="http://schemas.microsoft.com/office/drawing/2014/main" id="{33BFDFD7-0087-3768-59EB-F36A16E9A015}"/>
              </a:ext>
            </a:extLst>
          </p:cNvPr>
          <p:cNvSpPr>
            <a:spLocks noGrp="1"/>
          </p:cNvSpPr>
          <p:nvPr>
            <p:ph type="sldNum" sz="quarter" idx="12"/>
          </p:nvPr>
        </p:nvSpPr>
        <p:spPr/>
        <p:txBody>
          <a:bodyPr/>
          <a:lstStyle/>
          <a:p>
            <a:fld id="{1DD94B5B-D30F-4545-8249-7FFD9D2FA383}" type="slidenum">
              <a:rPr lang="en-US" smtClean="0"/>
              <a:t>3</a:t>
            </a:fld>
            <a:endParaRPr lang="en-US"/>
          </a:p>
        </p:txBody>
      </p:sp>
      <p:sp>
        <p:nvSpPr>
          <p:cNvPr id="5" name="TextBox 4">
            <a:extLst>
              <a:ext uri="{FF2B5EF4-FFF2-40B4-BE49-F238E27FC236}">
                <a16:creationId xmlns:a16="http://schemas.microsoft.com/office/drawing/2014/main" id="{B1816903-54FD-A2AB-9974-91CE8BF57EFC}"/>
              </a:ext>
            </a:extLst>
          </p:cNvPr>
          <p:cNvSpPr txBox="1"/>
          <p:nvPr/>
        </p:nvSpPr>
        <p:spPr>
          <a:xfrm>
            <a:off x="1039089" y="1579445"/>
            <a:ext cx="9305062" cy="677108"/>
          </a:xfrm>
          <a:prstGeom prst="rect">
            <a:avLst/>
          </a:prstGeom>
          <a:noFill/>
        </p:spPr>
        <p:txBody>
          <a:bodyPr wrap="square" rtlCol="0">
            <a:spAutoFit/>
          </a:bodyPr>
          <a:lstStyle/>
          <a:p>
            <a:pPr lvl="0"/>
            <a:r>
              <a:rPr lang="en-US" sz="2000" b="1" u="sng">
                <a:solidFill>
                  <a:prstClr val="black"/>
                </a:solidFill>
                <a:latin typeface="Arial" panose="020B0604020202020204" pitchFamily="34" charset="0"/>
                <a:ea typeface="Roboto" panose="02000000000000000000" pitchFamily="2" charset="0"/>
                <a:cs typeface="Arial" panose="020B0604020202020204" pitchFamily="34" charset="0"/>
              </a:rPr>
              <a:t>Risk Adjustment</a:t>
            </a:r>
            <a:r>
              <a:rPr lang="en-US" sz="2000" b="1">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solidFill>
                  <a:prstClr val="black"/>
                </a:solidFill>
                <a:latin typeface="Arial" panose="020B0604020202020204" pitchFamily="34" charset="0"/>
                <a:ea typeface="Roboto" panose="02000000000000000000" pitchFamily="2" charset="0"/>
                <a:cs typeface="Arial" panose="020B0604020202020204" pitchFamily="34" charset="0"/>
              </a:rPr>
              <a:t>The methodology that the Centers for Medicare &amp; Medicaid (CMS) uses to reimburse health plans based on the health status (risk score) of their members. </a:t>
            </a:r>
          </a:p>
        </p:txBody>
      </p:sp>
      <p:graphicFrame>
        <p:nvGraphicFramePr>
          <p:cNvPr id="6" name="Diagram 5">
            <a:extLst>
              <a:ext uri="{FF2B5EF4-FFF2-40B4-BE49-F238E27FC236}">
                <a16:creationId xmlns:a16="http://schemas.microsoft.com/office/drawing/2014/main" id="{BFE6C796-0D3E-E8C4-DA85-4D8EA472DC4E}"/>
              </a:ext>
            </a:extLst>
          </p:cNvPr>
          <p:cNvGraphicFramePr/>
          <p:nvPr/>
        </p:nvGraphicFramePr>
        <p:xfrm>
          <a:off x="1483950" y="2706095"/>
          <a:ext cx="9154823" cy="363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E68B2F08-5DBE-C10B-349C-8E19089ED523}"/>
              </a:ext>
            </a:extLst>
          </p:cNvPr>
          <p:cNvSpPr/>
          <p:nvPr/>
        </p:nvSpPr>
        <p:spPr>
          <a:xfrm>
            <a:off x="7667625" y="4600576"/>
            <a:ext cx="2971148" cy="16668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6873">
        <p159:morph option="byObject"/>
      </p:transition>
    </mc:Choice>
    <mc:Fallback xmlns="">
      <p:transition spd="slow" advTm="368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C1F1-204B-501D-359D-31AC2C95BBE1}"/>
              </a:ext>
            </a:extLst>
          </p:cNvPr>
          <p:cNvSpPr>
            <a:spLocks noGrp="1"/>
          </p:cNvSpPr>
          <p:nvPr>
            <p:ph type="title"/>
          </p:nvPr>
        </p:nvSpPr>
        <p:spPr/>
        <p:txBody>
          <a:bodyPr/>
          <a:lstStyle/>
          <a:p>
            <a:r>
              <a:rPr lang="en-US"/>
              <a:t>How is Risk Score (RAF) Calculated?</a:t>
            </a:r>
          </a:p>
        </p:txBody>
      </p:sp>
      <p:sp>
        <p:nvSpPr>
          <p:cNvPr id="4" name="Slide Number Placeholder 3">
            <a:extLst>
              <a:ext uri="{FF2B5EF4-FFF2-40B4-BE49-F238E27FC236}">
                <a16:creationId xmlns:a16="http://schemas.microsoft.com/office/drawing/2014/main" id="{CD680AB2-130B-76D4-0B20-FF04D8EA26E4}"/>
              </a:ext>
            </a:extLst>
          </p:cNvPr>
          <p:cNvSpPr>
            <a:spLocks noGrp="1"/>
          </p:cNvSpPr>
          <p:nvPr>
            <p:ph type="sldNum" sz="quarter" idx="12"/>
          </p:nvPr>
        </p:nvSpPr>
        <p:spPr/>
        <p:txBody>
          <a:bodyPr/>
          <a:lstStyle/>
          <a:p>
            <a:fld id="{1DD94B5B-D30F-4545-8249-7FFD9D2FA383}" type="slidenum">
              <a:rPr lang="en-US" smtClean="0"/>
              <a:t>4</a:t>
            </a:fld>
            <a:endParaRPr lang="en-US"/>
          </a:p>
        </p:txBody>
      </p:sp>
      <p:graphicFrame>
        <p:nvGraphicFramePr>
          <p:cNvPr id="5" name="Content Placeholder 6">
            <a:extLst>
              <a:ext uri="{FF2B5EF4-FFF2-40B4-BE49-F238E27FC236}">
                <a16:creationId xmlns:a16="http://schemas.microsoft.com/office/drawing/2014/main" id="{4D3B72E6-5405-3491-0699-A999D7D03CCF}"/>
              </a:ext>
            </a:extLst>
          </p:cNvPr>
          <p:cNvGraphicFramePr>
            <a:graphicFrameLocks/>
          </p:cNvGraphicFramePr>
          <p:nvPr/>
        </p:nvGraphicFramePr>
        <p:xfrm>
          <a:off x="2751071" y="1164234"/>
          <a:ext cx="7233840" cy="2162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Left-Right 5">
            <a:extLst>
              <a:ext uri="{FF2B5EF4-FFF2-40B4-BE49-F238E27FC236}">
                <a16:creationId xmlns:a16="http://schemas.microsoft.com/office/drawing/2014/main" id="{598D6F74-BE21-3FB8-F1AE-070CF828FE21}"/>
              </a:ext>
            </a:extLst>
          </p:cNvPr>
          <p:cNvSpPr/>
          <p:nvPr/>
        </p:nvSpPr>
        <p:spPr>
          <a:xfrm>
            <a:off x="574538" y="3556360"/>
            <a:ext cx="11155503" cy="309896"/>
          </a:xfrm>
          <a:prstGeom prst="leftRightArrow">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49B0C396-3504-F1EA-0626-A2BAA7D5749A}"/>
              </a:ext>
            </a:extLst>
          </p:cNvPr>
          <p:cNvSpPr txBox="1"/>
          <p:nvPr/>
        </p:nvSpPr>
        <p:spPr>
          <a:xfrm>
            <a:off x="4160520" y="3166289"/>
            <a:ext cx="4700015" cy="400110"/>
          </a:xfrm>
          <a:prstGeom prst="rect">
            <a:avLst/>
          </a:prstGeom>
          <a:noFill/>
        </p:spPr>
        <p:txBody>
          <a:bodyPr wrap="square" rtlCol="0">
            <a:spAutoFit/>
          </a:bodyPr>
          <a:lstStyle/>
          <a:p>
            <a:pPr defTabSz="914377"/>
            <a:r>
              <a:rPr lang="en-US" sz="2000" b="1" u="sng">
                <a:solidFill>
                  <a:prstClr val="black"/>
                </a:solidFill>
                <a:latin typeface="Arial" panose="020B0604020202020204" pitchFamily="34" charset="0"/>
                <a:ea typeface="Roboto" panose="02000000000000000000" pitchFamily="2" charset="0"/>
                <a:cs typeface="Arial" panose="020B0604020202020204" pitchFamily="34" charset="0"/>
              </a:rPr>
              <a:t>Risk Adjustment Factor (RAF) Scale:</a:t>
            </a:r>
          </a:p>
        </p:txBody>
      </p:sp>
      <p:sp>
        <p:nvSpPr>
          <p:cNvPr id="8" name="TextBox 7">
            <a:extLst>
              <a:ext uri="{FF2B5EF4-FFF2-40B4-BE49-F238E27FC236}">
                <a16:creationId xmlns:a16="http://schemas.microsoft.com/office/drawing/2014/main" id="{9A4D4BCE-3F52-092A-5F1C-BDE5F439FC43}"/>
              </a:ext>
            </a:extLst>
          </p:cNvPr>
          <p:cNvSpPr txBox="1"/>
          <p:nvPr/>
        </p:nvSpPr>
        <p:spPr>
          <a:xfrm>
            <a:off x="540610" y="4073187"/>
            <a:ext cx="3753484" cy="2308324"/>
          </a:xfrm>
          <a:prstGeom prst="rect">
            <a:avLst/>
          </a:prstGeom>
          <a:noFill/>
          <a:ln>
            <a:solidFill>
              <a:schemeClr val="accent3"/>
            </a:solidFill>
            <a:prstDash val="sysDash"/>
          </a:ln>
        </p:spPr>
        <p:txBody>
          <a:bodyPr wrap="square" rtlCol="0">
            <a:spAutoFit/>
          </a:bodyPr>
          <a:lstStyle/>
          <a:p>
            <a:pPr algn="ctr" defTabSz="914377"/>
            <a:r>
              <a:rPr lang="en-US">
                <a:solidFill>
                  <a:prstClr val="black"/>
                </a:solidFill>
                <a:latin typeface="Arial" panose="020B0604020202020204" pitchFamily="34" charset="0"/>
                <a:ea typeface="Roboto" panose="02000000000000000000" pitchFamily="2" charset="0"/>
                <a:cs typeface="Arial" panose="020B0604020202020204" pitchFamily="34" charset="0"/>
              </a:rPr>
              <a:t>Indicates a </a:t>
            </a:r>
            <a:r>
              <a:rPr lang="en-US" u="sng">
                <a:solidFill>
                  <a:prstClr val="black"/>
                </a:solidFill>
                <a:latin typeface="Arial" panose="020B0604020202020204" pitchFamily="34" charset="0"/>
                <a:ea typeface="Roboto" panose="02000000000000000000" pitchFamily="2" charset="0"/>
                <a:cs typeface="Arial" panose="020B0604020202020204" pitchFamily="34" charset="0"/>
              </a:rPr>
              <a:t>healthier population </a:t>
            </a:r>
          </a:p>
          <a:p>
            <a:pPr algn="ctr" defTabSz="914377"/>
            <a:r>
              <a:rPr lang="en-US">
                <a:solidFill>
                  <a:prstClr val="black"/>
                </a:solidFill>
                <a:latin typeface="Arial" panose="020B0604020202020204" pitchFamily="34" charset="0"/>
                <a:ea typeface="Roboto" panose="02000000000000000000" pitchFamily="2" charset="0"/>
                <a:cs typeface="Arial" panose="020B0604020202020204" pitchFamily="34" charset="0"/>
              </a:rPr>
              <a:t>(</a:t>
            </a:r>
            <a:r>
              <a:rPr lang="en-US" u="sng">
                <a:solidFill>
                  <a:prstClr val="black"/>
                </a:solidFill>
                <a:latin typeface="Arial" panose="020B0604020202020204" pitchFamily="34" charset="0"/>
                <a:ea typeface="Roboto" panose="02000000000000000000" pitchFamily="2" charset="0"/>
                <a:cs typeface="Arial" panose="020B0604020202020204" pitchFamily="34" charset="0"/>
              </a:rPr>
              <a:t>Costs</a:t>
            </a:r>
            <a:r>
              <a:rPr lang="en-US" b="1" u="sng">
                <a:solidFill>
                  <a:prstClr val="black"/>
                </a:solidFill>
                <a:latin typeface="Arial" panose="020B0604020202020204" pitchFamily="34" charset="0"/>
                <a:ea typeface="Roboto" panose="02000000000000000000" pitchFamily="2" charset="0"/>
                <a:cs typeface="Arial" panose="020B0604020202020204" pitchFamily="34" charset="0"/>
              </a:rPr>
              <a:t> </a:t>
            </a:r>
            <a:r>
              <a:rPr lang="en-US" u="sng">
                <a:solidFill>
                  <a:prstClr val="black"/>
                </a:solidFill>
                <a:latin typeface="Arial" panose="020B0604020202020204" pitchFamily="34" charset="0"/>
                <a:ea typeface="Roboto" panose="02000000000000000000" pitchFamily="2" charset="0"/>
                <a:cs typeface="Arial" panose="020B0604020202020204" pitchFamily="34" charset="0"/>
              </a:rPr>
              <a:t>less</a:t>
            </a:r>
            <a:r>
              <a:rPr lang="en-US" b="1" u="sng">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solidFill>
                  <a:prstClr val="black"/>
                </a:solidFill>
                <a:latin typeface="Arial" panose="020B0604020202020204" pitchFamily="34" charset="0"/>
                <a:ea typeface="Roboto" panose="02000000000000000000" pitchFamily="2" charset="0"/>
                <a:cs typeface="Arial" panose="020B0604020202020204" pitchFamily="34" charset="0"/>
              </a:rPr>
              <a:t>to provide proper care)</a:t>
            </a:r>
          </a:p>
          <a:p>
            <a:pPr algn="ctr" defTabSz="914377"/>
            <a:r>
              <a:rPr lang="en-US" b="1">
                <a:solidFill>
                  <a:prstClr val="black"/>
                </a:solidFill>
                <a:latin typeface="Arial" panose="020B0604020202020204" pitchFamily="34" charset="0"/>
                <a:ea typeface="Roboto" panose="02000000000000000000" pitchFamily="2" charset="0"/>
                <a:cs typeface="Arial" panose="020B0604020202020204" pitchFamily="34" charset="0"/>
              </a:rPr>
              <a:t>OR</a:t>
            </a:r>
          </a:p>
          <a:p>
            <a:pPr marL="342900" indent="-342900" algn="ctr" defTabSz="914377">
              <a:buFont typeface="Arial" panose="020B0604020202020204" pitchFamily="34" charset="0"/>
              <a:buChar char="•"/>
            </a:pPr>
            <a:r>
              <a:rPr lang="en-US">
                <a:solidFill>
                  <a:prstClr val="black"/>
                </a:solidFill>
                <a:latin typeface="Arial" panose="020B0604020202020204" pitchFamily="34" charset="0"/>
                <a:ea typeface="Roboto" panose="02000000000000000000" pitchFamily="2" charset="0"/>
                <a:cs typeface="Arial" panose="020B0604020202020204" pitchFamily="34" charset="0"/>
              </a:rPr>
              <a:t>Inaccurate/incomplete coding and documentation</a:t>
            </a:r>
          </a:p>
          <a:p>
            <a:pPr algn="ctr" defTabSz="914377"/>
            <a:r>
              <a:rPr lang="en-US" b="1">
                <a:solidFill>
                  <a:prstClr val="black"/>
                </a:solidFill>
                <a:latin typeface="Arial" panose="020B0604020202020204" pitchFamily="34" charset="0"/>
                <a:ea typeface="Roboto" panose="02000000000000000000" pitchFamily="2" charset="0"/>
                <a:cs typeface="Arial" panose="020B0604020202020204" pitchFamily="34" charset="0"/>
              </a:rPr>
              <a:t>OR</a:t>
            </a:r>
          </a:p>
          <a:p>
            <a:pPr marL="342900" indent="-342900" algn="ctr" defTabSz="914377">
              <a:buFont typeface="Arial" panose="020B0604020202020204" pitchFamily="34" charset="0"/>
              <a:buChar char="•"/>
            </a:pPr>
            <a:r>
              <a:rPr lang="en-US">
                <a:solidFill>
                  <a:prstClr val="black"/>
                </a:solidFill>
                <a:latin typeface="Arial" panose="020B0604020202020204" pitchFamily="34" charset="0"/>
                <a:ea typeface="Roboto" panose="02000000000000000000" pitchFamily="2" charset="0"/>
                <a:cs typeface="Arial" panose="020B0604020202020204" pitchFamily="34" charset="0"/>
              </a:rPr>
              <a:t>Attributed patients have not been seen </a:t>
            </a:r>
          </a:p>
        </p:txBody>
      </p:sp>
      <p:sp>
        <p:nvSpPr>
          <p:cNvPr id="9" name="TextBox 8">
            <a:extLst>
              <a:ext uri="{FF2B5EF4-FFF2-40B4-BE49-F238E27FC236}">
                <a16:creationId xmlns:a16="http://schemas.microsoft.com/office/drawing/2014/main" id="{083DDCD1-74C2-DE4D-22F9-AD682A7F937B}"/>
              </a:ext>
            </a:extLst>
          </p:cNvPr>
          <p:cNvSpPr txBox="1"/>
          <p:nvPr/>
        </p:nvSpPr>
        <p:spPr>
          <a:xfrm>
            <a:off x="1439571" y="2566125"/>
            <a:ext cx="1675925" cy="1200329"/>
          </a:xfrm>
          <a:prstGeom prst="rect">
            <a:avLst/>
          </a:prstGeom>
          <a:noFill/>
        </p:spPr>
        <p:txBody>
          <a:bodyPr wrap="square" rtlCol="0">
            <a:spAutoFit/>
          </a:bodyPr>
          <a:lstStyle/>
          <a:p>
            <a:pPr defTabSz="914377"/>
            <a:r>
              <a:rPr lang="en-US" sz="7200" b="1">
                <a:solidFill>
                  <a:prstClr val="black"/>
                </a:solidFill>
                <a:latin typeface="Arial" panose="020B0604020202020204" pitchFamily="34" charset="0"/>
                <a:ea typeface="Roboto" panose="02000000000000000000" pitchFamily="2" charset="0"/>
                <a:cs typeface="Arial" panose="020B0604020202020204" pitchFamily="34" charset="0"/>
              </a:rPr>
              <a:t>0.7</a:t>
            </a:r>
            <a:endParaRPr lang="en-US" sz="5400" b="1">
              <a:solidFill>
                <a:prstClr val="black"/>
              </a:solidFill>
              <a:latin typeface="Arial" panose="020B0604020202020204" pitchFamily="34" charset="0"/>
              <a:ea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054C2AAF-3C16-53A6-EBAA-1C9BA2A587C0}"/>
              </a:ext>
            </a:extLst>
          </p:cNvPr>
          <p:cNvSpPr txBox="1"/>
          <p:nvPr/>
        </p:nvSpPr>
        <p:spPr>
          <a:xfrm>
            <a:off x="4977395" y="4756689"/>
            <a:ext cx="2781193" cy="400110"/>
          </a:xfrm>
          <a:prstGeom prst="rect">
            <a:avLst/>
          </a:prstGeom>
          <a:noFill/>
        </p:spPr>
        <p:txBody>
          <a:bodyPr wrap="square" rtlCol="0">
            <a:spAutoFit/>
          </a:bodyPr>
          <a:lstStyle/>
          <a:p>
            <a:pPr algn="ctr" defTabSz="914377"/>
            <a:r>
              <a:rPr lang="en-US" sz="2000" b="1">
                <a:solidFill>
                  <a:prstClr val="black"/>
                </a:solidFill>
                <a:latin typeface="Arial" panose="020B0604020202020204" pitchFamily="34" charset="0"/>
                <a:ea typeface="Roboto" panose="02000000000000000000" pitchFamily="2" charset="0"/>
                <a:cs typeface="Arial" panose="020B0604020202020204" pitchFamily="34" charset="0"/>
              </a:rPr>
              <a:t>NATIONAL AVERAGE</a:t>
            </a:r>
            <a:r>
              <a:rPr lang="en-US" sz="2000">
                <a:solidFill>
                  <a:prstClr val="black"/>
                </a:solidFill>
                <a:latin typeface="Arial" panose="020B0604020202020204" pitchFamily="34" charset="0"/>
                <a:ea typeface="Roboto" panose="02000000000000000000" pitchFamily="2" charset="0"/>
                <a:cs typeface="Arial" panose="020B0604020202020204" pitchFamily="34" charset="0"/>
              </a:rPr>
              <a:t> </a:t>
            </a:r>
          </a:p>
        </p:txBody>
      </p:sp>
      <p:sp>
        <p:nvSpPr>
          <p:cNvPr id="11" name="TextBox 10">
            <a:extLst>
              <a:ext uri="{FF2B5EF4-FFF2-40B4-BE49-F238E27FC236}">
                <a16:creationId xmlns:a16="http://schemas.microsoft.com/office/drawing/2014/main" id="{B9BA4C16-6E7E-C057-3422-40E61EE20EFC}"/>
              </a:ext>
            </a:extLst>
          </p:cNvPr>
          <p:cNvSpPr txBox="1"/>
          <p:nvPr/>
        </p:nvSpPr>
        <p:spPr>
          <a:xfrm>
            <a:off x="5882880" y="3656162"/>
            <a:ext cx="556552" cy="1200329"/>
          </a:xfrm>
          <a:prstGeom prst="rect">
            <a:avLst/>
          </a:prstGeom>
          <a:noFill/>
        </p:spPr>
        <p:txBody>
          <a:bodyPr wrap="square" rtlCol="0">
            <a:spAutoFit/>
          </a:bodyPr>
          <a:lstStyle/>
          <a:p>
            <a:pPr defTabSz="914377"/>
            <a:r>
              <a:rPr lang="en-US" sz="7200" b="1">
                <a:solidFill>
                  <a:prstClr val="black"/>
                </a:solidFill>
                <a:latin typeface="Arial" panose="020B0604020202020204" pitchFamily="34" charset="0"/>
                <a:ea typeface="Roboto" panose="02000000000000000000" pitchFamily="2" charset="0"/>
                <a:cs typeface="Arial" panose="020B0604020202020204" pitchFamily="34" charset="0"/>
              </a:rPr>
              <a:t>1</a:t>
            </a:r>
          </a:p>
        </p:txBody>
      </p:sp>
      <p:sp>
        <p:nvSpPr>
          <p:cNvPr id="12" name="TextBox 11">
            <a:extLst>
              <a:ext uri="{FF2B5EF4-FFF2-40B4-BE49-F238E27FC236}">
                <a16:creationId xmlns:a16="http://schemas.microsoft.com/office/drawing/2014/main" id="{1CE12324-D4EB-C15F-3197-4D24F9D94402}"/>
              </a:ext>
            </a:extLst>
          </p:cNvPr>
          <p:cNvSpPr txBox="1"/>
          <p:nvPr/>
        </p:nvSpPr>
        <p:spPr>
          <a:xfrm>
            <a:off x="9796406" y="2566125"/>
            <a:ext cx="1675925" cy="2123658"/>
          </a:xfrm>
          <a:prstGeom prst="rect">
            <a:avLst/>
          </a:prstGeom>
          <a:noFill/>
        </p:spPr>
        <p:txBody>
          <a:bodyPr wrap="square" rtlCol="0">
            <a:spAutoFit/>
          </a:bodyPr>
          <a:lstStyle/>
          <a:p>
            <a:pPr defTabSz="914377"/>
            <a:r>
              <a:rPr lang="en-US" sz="7200" b="1">
                <a:solidFill>
                  <a:prstClr val="black"/>
                </a:solidFill>
                <a:latin typeface="Arial" panose="020B0604020202020204" pitchFamily="34" charset="0"/>
                <a:ea typeface="Roboto" panose="02000000000000000000" pitchFamily="2" charset="0"/>
                <a:cs typeface="Arial" panose="020B0604020202020204" pitchFamily="34" charset="0"/>
              </a:rPr>
              <a:t>1.3</a:t>
            </a:r>
          </a:p>
          <a:p>
            <a:pPr defTabSz="914377"/>
            <a:endParaRPr lang="en-US" sz="6000" b="1">
              <a:solidFill>
                <a:prstClr val="black"/>
              </a:solidFill>
              <a:latin typeface="Arial" panose="020B0604020202020204" pitchFamily="34" charset="0"/>
              <a:ea typeface="Roboto"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6AF0D728-0859-1376-E9FB-375AC135447F}"/>
              </a:ext>
            </a:extLst>
          </p:cNvPr>
          <p:cNvSpPr txBox="1"/>
          <p:nvPr/>
        </p:nvSpPr>
        <p:spPr>
          <a:xfrm>
            <a:off x="8028218" y="4002637"/>
            <a:ext cx="3858981" cy="2031325"/>
          </a:xfrm>
          <a:prstGeom prst="rect">
            <a:avLst/>
          </a:prstGeom>
          <a:noFill/>
          <a:ln>
            <a:solidFill>
              <a:schemeClr val="accent3"/>
            </a:solidFill>
            <a:prstDash val="sysDot"/>
          </a:ln>
        </p:spPr>
        <p:txBody>
          <a:bodyPr wrap="square" rtlCol="0">
            <a:spAutoFit/>
          </a:bodyPr>
          <a:lstStyle/>
          <a:p>
            <a:pPr algn="ctr" defTabSz="914377"/>
            <a:r>
              <a:rPr lang="en-US">
                <a:solidFill>
                  <a:prstClr val="black"/>
                </a:solidFill>
                <a:latin typeface="Arial" panose="020B0604020202020204" pitchFamily="34" charset="0"/>
                <a:cs typeface="Arial" panose="020B0604020202020204" pitchFamily="34" charset="0"/>
              </a:rPr>
              <a:t>Indicates population with </a:t>
            </a:r>
            <a:r>
              <a:rPr lang="en-US" u="sng">
                <a:solidFill>
                  <a:prstClr val="black"/>
                </a:solidFill>
                <a:latin typeface="Arial" panose="020B0604020202020204" pitchFamily="34" charset="0"/>
                <a:cs typeface="Arial" panose="020B0604020202020204" pitchFamily="34" charset="0"/>
              </a:rPr>
              <a:t>more health risks</a:t>
            </a:r>
            <a:r>
              <a:rPr lang="en-US">
                <a:solidFill>
                  <a:prstClr val="black"/>
                </a:solidFill>
                <a:latin typeface="Arial" panose="020B0604020202020204" pitchFamily="34" charset="0"/>
                <a:cs typeface="Arial" panose="020B0604020202020204" pitchFamily="34" charset="0"/>
              </a:rPr>
              <a:t> that were properly coded and documented</a:t>
            </a:r>
          </a:p>
          <a:p>
            <a:pPr algn="ctr" defTabSz="914377"/>
            <a:r>
              <a:rPr lang="en-US">
                <a:solidFill>
                  <a:prstClr val="black"/>
                </a:solidFill>
                <a:latin typeface="Arial" panose="020B0604020202020204" pitchFamily="34" charset="0"/>
                <a:cs typeface="Arial" panose="020B0604020202020204" pitchFamily="34" charset="0"/>
              </a:rPr>
              <a:t>(</a:t>
            </a:r>
            <a:r>
              <a:rPr lang="en-US" u="sng">
                <a:solidFill>
                  <a:prstClr val="black"/>
                </a:solidFill>
                <a:latin typeface="Arial" panose="020B0604020202020204" pitchFamily="34" charset="0"/>
                <a:cs typeface="Arial" panose="020B0604020202020204" pitchFamily="34" charset="0"/>
              </a:rPr>
              <a:t>Costs</a:t>
            </a:r>
            <a:r>
              <a:rPr lang="en-US" b="1" u="sng">
                <a:solidFill>
                  <a:prstClr val="black"/>
                </a:solidFill>
                <a:latin typeface="Arial" panose="020B0604020202020204" pitchFamily="34" charset="0"/>
                <a:cs typeface="Arial" panose="020B0604020202020204" pitchFamily="34" charset="0"/>
              </a:rPr>
              <a:t> </a:t>
            </a:r>
            <a:r>
              <a:rPr lang="en-US" u="sng">
                <a:solidFill>
                  <a:prstClr val="black"/>
                </a:solidFill>
                <a:latin typeface="Arial" panose="020B0604020202020204" pitchFamily="34" charset="0"/>
                <a:cs typeface="Arial" panose="020B0604020202020204" pitchFamily="34" charset="0"/>
              </a:rPr>
              <a:t>more</a:t>
            </a:r>
            <a:r>
              <a:rPr lang="en-US" b="1" u="sng">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to provide proper care)</a:t>
            </a:r>
          </a:p>
          <a:p>
            <a:pPr algn="ctr" defTabSz="914377"/>
            <a:r>
              <a:rPr lang="en-US" b="1">
                <a:solidFill>
                  <a:prstClr val="black"/>
                </a:solidFill>
                <a:latin typeface="Arial" panose="020B0604020202020204" pitchFamily="34" charset="0"/>
                <a:cs typeface="Arial" panose="020B0604020202020204" pitchFamily="34" charset="0"/>
              </a:rPr>
              <a:t>OR</a:t>
            </a:r>
          </a:p>
          <a:p>
            <a:pPr marL="285750" indent="-285750" algn="ctr" defTabSz="914377">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Inaccurate/inflated coding and documentation </a:t>
            </a:r>
          </a:p>
        </p:txBody>
      </p:sp>
    </p:spTree>
    <p:extLst>
      <p:ext uri="{BB962C8B-B14F-4D97-AF65-F5344CB8AC3E}">
        <p14:creationId xmlns:p14="http://schemas.microsoft.com/office/powerpoint/2010/main" val="3153197847"/>
      </p:ext>
    </p:extLst>
  </p:cSld>
  <p:clrMapOvr>
    <a:masterClrMapping/>
  </p:clrMapOvr>
  <mc:AlternateContent xmlns:mc="http://schemas.openxmlformats.org/markup-compatibility/2006" xmlns:p14="http://schemas.microsoft.com/office/powerpoint/2010/main">
    <mc:Choice Requires="p14">
      <p:transition spd="slow" p14:dur="2000" advTm="66721"/>
    </mc:Choice>
    <mc:Fallback xmlns="">
      <p:transition spd="slow" advTm="667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FFAC7C-456A-4119-99B2-F3B7E7B712B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668FCE-FB10-4919-9D0D-96B8EC224F77}" type="slidenum">
              <a:rPr kumimoji="0" lang="en-US" sz="1000" b="0" i="0" u="none" strike="noStrike" kern="1200" cap="none" spc="0" normalizeH="0" baseline="0" noProof="0" smtClean="0">
                <a:ln>
                  <a:noFill/>
                </a:ln>
                <a:solidFill>
                  <a:srgbClr val="000000">
                    <a:lumMod val="75000"/>
                  </a:srgbClr>
                </a:solidFill>
                <a:effectLst/>
                <a:uLnTx/>
                <a:uFillTx/>
                <a:latin typeface="Arial" panose="020B0604020202020204" pitchFamily="34" charset="0"/>
                <a:ea typeface="+mn-ea"/>
                <a:cs typeface="Arial" panose="020B0604020202020204" pitchFamily="34" charset="0"/>
                <a:sym typeface="Acumin Pro SemiCondensed Medium"/>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lumMod val="75000"/>
                </a:srgbClr>
              </a:solidFill>
              <a:effectLst/>
              <a:uLnTx/>
              <a:uFillTx/>
              <a:latin typeface="Arial" panose="020B0604020202020204" pitchFamily="34" charset="0"/>
              <a:ea typeface="+mn-ea"/>
              <a:cs typeface="Arial" panose="020B0604020202020204" pitchFamily="34" charset="0"/>
              <a:sym typeface="Acumin Pro SemiCondensed Medium"/>
            </a:endParaRPr>
          </a:p>
        </p:txBody>
      </p:sp>
      <p:sp>
        <p:nvSpPr>
          <p:cNvPr id="26" name="Title 2">
            <a:extLst>
              <a:ext uri="{FF2B5EF4-FFF2-40B4-BE49-F238E27FC236}">
                <a16:creationId xmlns:a16="http://schemas.microsoft.com/office/drawing/2014/main" id="{1B109DB2-7792-F246-1397-5DA540AA66B8}"/>
              </a:ext>
            </a:extLst>
          </p:cNvPr>
          <p:cNvSpPr txBox="1">
            <a:spLocks/>
          </p:cNvSpPr>
          <p:nvPr/>
        </p:nvSpPr>
        <p:spPr>
          <a:xfrm>
            <a:off x="1037845" y="60179"/>
            <a:ext cx="10105053" cy="11114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0" rIns="365760" bIns="50800" anchor="t" anchorCtr="0">
            <a:normAutofit/>
          </a:bodyPr>
          <a:lstStyle>
            <a:lvl1pPr marL="0" marR="0" indent="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1pPr>
            <a:lvl2pPr marL="0" marR="0" indent="2286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2pPr>
            <a:lvl3pPr marL="0" marR="0" indent="4572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3pPr>
            <a:lvl4pPr marL="0" marR="0" indent="6858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4pPr>
            <a:lvl5pPr marL="0" marR="0" indent="9144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5pPr>
            <a:lvl6pPr marL="0" marR="0" indent="11430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6pPr>
            <a:lvl7pPr marL="0" marR="0" indent="13716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7pPr>
            <a:lvl8pPr marL="0" marR="0" indent="16002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8pPr>
            <a:lvl9pPr marL="0" marR="0" indent="1828800" algn="l" defTabSz="1219169" rtl="0" latinLnBrk="0">
              <a:lnSpc>
                <a:spcPct val="80000"/>
              </a:lnSpc>
              <a:spcBef>
                <a:spcPts val="0"/>
              </a:spcBef>
              <a:spcAft>
                <a:spcPts val="0"/>
              </a:spcAft>
              <a:buClrTx/>
              <a:buSzTx/>
              <a:buFontTx/>
              <a:buNone/>
              <a:tabLst/>
              <a:defRPr sz="5400" b="1" i="0" u="none" strike="noStrike" cap="all" spc="108" baseline="0">
                <a:solidFill>
                  <a:srgbClr val="FFFFFF"/>
                </a:solidFill>
                <a:uFillTx/>
                <a:latin typeface="+mn-lt"/>
                <a:ea typeface="+mn-ea"/>
                <a:cs typeface="+mn-cs"/>
                <a:sym typeface="Helvetica"/>
              </a:defRPr>
            </a:lvl9pPr>
          </a:lstStyle>
          <a:p>
            <a:pPr marL="0" marR="0" lvl="0" indent="0" algn="ctr" defTabSz="1219169" rtl="0" eaLnBrk="1" fontAlgn="auto" latinLnBrk="0" hangingPunct="1">
              <a:lnSpc>
                <a:spcPct val="100000"/>
              </a:lnSpc>
              <a:spcBef>
                <a:spcPts val="0"/>
              </a:spcBef>
              <a:spcAft>
                <a:spcPts val="0"/>
              </a:spcAft>
              <a:buClrTx/>
              <a:buSzTx/>
              <a:buFontTx/>
              <a:buNone/>
              <a:tabLst/>
              <a:defRPr/>
            </a:pPr>
            <a:r>
              <a:rPr kumimoji="0" lang="en-US" sz="2800" b="1" i="0" u="none" strike="noStrike" kern="0" cap="none" spc="108" normalizeH="0" baseline="0" noProof="0">
                <a:ln>
                  <a:noFill/>
                </a:ln>
                <a:solidFill>
                  <a:schemeClr val="bg1"/>
                </a:solidFill>
                <a:effectLst/>
                <a:uLnTx/>
                <a:uFillTx/>
                <a:latin typeface="Arial"/>
                <a:ea typeface="+mn-ea"/>
                <a:cs typeface="Arial" panose="020B0604020202020204" pitchFamily="34" charset="0"/>
                <a:sym typeface="Helvetica"/>
              </a:rPr>
              <a:t>Complete and accurate documentation </a:t>
            </a:r>
            <a:r>
              <a:rPr kumimoji="0" lang="en-US" sz="2800" b="1" i="0" u="none" strike="noStrike" kern="1200" cap="none" spc="108" normalizeH="0" baseline="0" noProof="0">
                <a:ln>
                  <a:noFill/>
                </a:ln>
                <a:solidFill>
                  <a:schemeClr val="bg1"/>
                </a:solidFill>
                <a:effectLst/>
                <a:uLnTx/>
                <a:uFillTx/>
                <a:latin typeface="Arial"/>
                <a:ea typeface="+mn-ea"/>
                <a:cs typeface="+mn-cs"/>
                <a:sym typeface="Helvetica"/>
              </a:rPr>
              <a:t>accounts for differences in risk scoring</a:t>
            </a:r>
            <a:endParaRPr kumimoji="0" lang="en-US" sz="2800" b="1" i="0" u="none" strike="noStrike" kern="0" cap="none" spc="108" normalizeH="0" baseline="0" noProof="0">
              <a:ln>
                <a:noFill/>
              </a:ln>
              <a:solidFill>
                <a:schemeClr val="bg1"/>
              </a:solidFill>
              <a:effectLst/>
              <a:uLnTx/>
              <a:uFillTx/>
              <a:latin typeface="Arial"/>
              <a:ea typeface="+mn-ea"/>
              <a:cs typeface="Arial" panose="020B0604020202020204" pitchFamily="34" charset="0"/>
              <a:sym typeface="Helvetica"/>
            </a:endParaRPr>
          </a:p>
        </p:txBody>
      </p:sp>
      <p:sp>
        <p:nvSpPr>
          <p:cNvPr id="30" name="TextBox 29">
            <a:extLst>
              <a:ext uri="{FF2B5EF4-FFF2-40B4-BE49-F238E27FC236}">
                <a16:creationId xmlns:a16="http://schemas.microsoft.com/office/drawing/2014/main" id="{4BCC95E2-B0F6-5710-E095-AF95B37A3109}"/>
              </a:ext>
            </a:extLst>
          </p:cNvPr>
          <p:cNvSpPr txBox="1"/>
          <p:nvPr/>
        </p:nvSpPr>
        <p:spPr>
          <a:xfrm>
            <a:off x="298732" y="1872379"/>
            <a:ext cx="117332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patient </a:t>
            </a:r>
            <a:r>
              <a:rPr lang="en-US" sz="2000" dirty="0">
                <a:solidFill>
                  <a:srgbClr val="000000"/>
                </a:solidFill>
                <a:latin typeface="Arial"/>
                <a:cs typeface="Arial" panose="020B0604020202020204" pitchFamily="34" charset="0"/>
              </a:rPr>
              <a:t>presents with a UTI.  </a:t>
            </a:r>
            <a:r>
              <a:rPr lang="en-US" sz="2000">
                <a:solidFill>
                  <a:srgbClr val="000000"/>
                </a:solidFill>
                <a:latin typeface="Arial"/>
                <a:cs typeface="Arial" panose="020B0604020202020204" pitchFamily="34" charset="0"/>
              </a:rPr>
              <a:t>She has </a:t>
            </a:r>
            <a:r>
              <a:rPr kumimoji="0" lang="en-US"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vascular complications from her diabetes that, in the past, have led to gangrene</a:t>
            </a:r>
            <a:r>
              <a:rPr lang="en-US" sz="2000" dirty="0">
                <a:solidFill>
                  <a:srgbClr val="000000"/>
                </a:solidFill>
                <a:latin typeface="Arial"/>
                <a:cs typeface="Arial" panose="020B0604020202020204" pitchFamily="34" charset="0"/>
              </a:rPr>
              <a:t> and</a:t>
            </a:r>
            <a:r>
              <a:rPr kumimoji="0" lang="en-US"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amputation of her right foot. She is morbidly obese and has major depression.</a:t>
            </a:r>
          </a:p>
        </p:txBody>
      </p:sp>
      <p:sp>
        <p:nvSpPr>
          <p:cNvPr id="31" name="TextBox 30">
            <a:extLst>
              <a:ext uri="{FF2B5EF4-FFF2-40B4-BE49-F238E27FC236}">
                <a16:creationId xmlns:a16="http://schemas.microsoft.com/office/drawing/2014/main" id="{4AE10BD0-A8D2-E02D-5516-35265C6CBFF2}"/>
              </a:ext>
            </a:extLst>
          </p:cNvPr>
          <p:cNvSpPr txBox="1"/>
          <p:nvPr/>
        </p:nvSpPr>
        <p:spPr>
          <a:xfrm>
            <a:off x="1607419" y="1467040"/>
            <a:ext cx="9683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Variation in coding the </a:t>
            </a:r>
            <a:r>
              <a:rPr kumimoji="0" lang="en-US" sz="1400" b="1" i="0" u="sng"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same</a:t>
            </a:r>
            <a:r>
              <a:rPr kumimoji="0" lang="en-US" sz="1400" b="1" i="0" u="none"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 patient during the </a:t>
            </a:r>
            <a:r>
              <a:rPr kumimoji="0" lang="en-US" sz="1400" b="1" i="0" u="sng"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same</a:t>
            </a:r>
            <a:r>
              <a:rPr kumimoji="0" lang="en-US" sz="1400" b="1" i="0" u="none"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 encounter in a </a:t>
            </a:r>
            <a:r>
              <a:rPr kumimoji="0" lang="en-US" sz="1400" b="1" i="0" u="sng"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different</a:t>
            </a:r>
            <a:r>
              <a:rPr kumimoji="0" lang="en-US" sz="1400" b="1" i="0" u="none" strike="noStrike" kern="1200" cap="none" spc="0" normalizeH="0" baseline="0" noProof="0">
                <a:ln>
                  <a:noFill/>
                </a:ln>
                <a:solidFill>
                  <a:srgbClr val="000000"/>
                </a:solidFill>
                <a:effectLst/>
                <a:highlight>
                  <a:srgbClr val="FFFF00"/>
                </a:highlight>
                <a:uLnTx/>
                <a:uFillTx/>
                <a:latin typeface="Arial"/>
                <a:ea typeface="+mn-ea"/>
                <a:cs typeface="Arial" panose="020B0604020202020204" pitchFamily="34" charset="0"/>
              </a:rPr>
              <a:t> way can have a significant impact</a:t>
            </a:r>
          </a:p>
        </p:txBody>
      </p:sp>
      <p:graphicFrame>
        <p:nvGraphicFramePr>
          <p:cNvPr id="33" name="Table 32">
            <a:extLst>
              <a:ext uri="{FF2B5EF4-FFF2-40B4-BE49-F238E27FC236}">
                <a16:creationId xmlns:a16="http://schemas.microsoft.com/office/drawing/2014/main" id="{98759F1B-4BF3-81CD-89DF-3B915DA8F826}"/>
              </a:ext>
            </a:extLst>
          </p:cNvPr>
          <p:cNvGraphicFramePr>
            <a:graphicFrameLocks noGrp="1"/>
          </p:cNvGraphicFramePr>
          <p:nvPr>
            <p:extLst>
              <p:ext uri="{D42A27DB-BD31-4B8C-83A1-F6EECF244321}">
                <p14:modId xmlns:p14="http://schemas.microsoft.com/office/powerpoint/2010/main" val="2849694545"/>
              </p:ext>
            </p:extLst>
          </p:nvPr>
        </p:nvGraphicFramePr>
        <p:xfrm>
          <a:off x="5941950" y="2677827"/>
          <a:ext cx="5732229" cy="3022222"/>
        </p:xfrm>
        <a:graphic>
          <a:graphicData uri="http://schemas.openxmlformats.org/drawingml/2006/table">
            <a:tbl>
              <a:tblPr firstRow="1" bandRow="1"/>
              <a:tblGrid>
                <a:gridCol w="3287449">
                  <a:extLst>
                    <a:ext uri="{9D8B030D-6E8A-4147-A177-3AD203B41FA5}">
                      <a16:colId xmlns:a16="http://schemas.microsoft.com/office/drawing/2014/main" val="1033573361"/>
                    </a:ext>
                  </a:extLst>
                </a:gridCol>
                <a:gridCol w="936298">
                  <a:extLst>
                    <a:ext uri="{9D8B030D-6E8A-4147-A177-3AD203B41FA5}">
                      <a16:colId xmlns:a16="http://schemas.microsoft.com/office/drawing/2014/main" val="2022223784"/>
                    </a:ext>
                  </a:extLst>
                </a:gridCol>
                <a:gridCol w="1508482">
                  <a:extLst>
                    <a:ext uri="{9D8B030D-6E8A-4147-A177-3AD203B41FA5}">
                      <a16:colId xmlns:a16="http://schemas.microsoft.com/office/drawing/2014/main" val="1046334599"/>
                    </a:ext>
                  </a:extLst>
                </a:gridCol>
              </a:tblGrid>
              <a:tr h="293880">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Diagnosis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HCC</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Weight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extLst>
                  <a:ext uri="{0D108BD9-81ED-4DB2-BD59-A6C34878D82A}">
                    <a16:rowId xmlns:a16="http://schemas.microsoft.com/office/drawing/2014/main" val="516934616"/>
                  </a:ext>
                </a:extLst>
              </a:tr>
              <a:tr h="293880">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highlight>
                            <a:srgbClr val="00FF00"/>
                          </a:highlight>
                          <a:latin typeface="Helvetica Light"/>
                        </a:rPr>
                        <a:t>74 Y/O Female, Community, NonDual, Aged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0.395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extLst>
                  <a:ext uri="{0D108BD9-81ED-4DB2-BD59-A6C34878D82A}">
                    <a16:rowId xmlns:a16="http://schemas.microsoft.com/office/drawing/2014/main" val="770198056"/>
                  </a:ext>
                </a:extLst>
              </a:tr>
              <a:tr h="293880">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highlight>
                            <a:srgbClr val="00FF00"/>
                          </a:highlight>
                          <a:latin typeface="Helvetica Light"/>
                        </a:rPr>
                        <a:t>N39.0 UTI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No</a:t>
                      </a:r>
                      <a:r>
                        <a:rPr lang="en-US" sz="1200" b="0" baseline="0">
                          <a:solidFill>
                            <a:schemeClr val="tx1">
                              <a:lumMod val="50000"/>
                            </a:schemeClr>
                          </a:solidFill>
                          <a:highlight>
                            <a:srgbClr val="00FF00"/>
                          </a:highlight>
                          <a:latin typeface="Helvetica Light"/>
                        </a:rPr>
                        <a:t> HCC</a:t>
                      </a:r>
                      <a:endParaRPr lang="en-US" sz="1200" b="0">
                        <a:solidFill>
                          <a:schemeClr val="tx1">
                            <a:lumMod val="50000"/>
                          </a:schemeClr>
                        </a:solidFill>
                        <a:highlight>
                          <a:srgbClr val="00FF00"/>
                        </a:highlight>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extLst>
                  <a:ext uri="{0D108BD9-81ED-4DB2-BD59-A6C34878D82A}">
                    <a16:rowId xmlns:a16="http://schemas.microsoft.com/office/drawing/2014/main" val="1933060112"/>
                  </a:ext>
                </a:extLst>
              </a:tr>
              <a:tr h="489800">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E11.51 Type 2 diabetes mellitus with diabetic peripheral angiopathy WITHOUT gangrene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38</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 0.166</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extLst>
                  <a:ext uri="{0D108BD9-81ED-4DB2-BD59-A6C34878D82A}">
                    <a16:rowId xmlns:a16="http://schemas.microsoft.com/office/drawing/2014/main" val="1058553200"/>
                  </a:ext>
                </a:extLst>
              </a:tr>
              <a:tr h="595507">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F32.1 </a:t>
                      </a:r>
                      <a:r>
                        <a:rPr lang="en-US" sz="1200" b="0">
                          <a:solidFill>
                            <a:schemeClr val="tx1">
                              <a:lumMod val="50000"/>
                            </a:schemeClr>
                          </a:solidFill>
                          <a:highlight>
                            <a:srgbClr val="FFFF00"/>
                          </a:highlight>
                          <a:latin typeface="Helvetica Light"/>
                        </a:rPr>
                        <a:t> Major </a:t>
                      </a:r>
                      <a:r>
                        <a:rPr lang="en-US" sz="1200" b="0">
                          <a:solidFill>
                            <a:schemeClr val="tx1">
                              <a:lumMod val="50000"/>
                            </a:schemeClr>
                          </a:solidFill>
                          <a:latin typeface="Helvetica Light"/>
                        </a:rPr>
                        <a:t>Depressive Disorder, </a:t>
                      </a:r>
                      <a:r>
                        <a:rPr lang="en-US" sz="1200" b="0">
                          <a:solidFill>
                            <a:schemeClr val="tx1">
                              <a:lumMod val="50000"/>
                            </a:schemeClr>
                          </a:solidFill>
                          <a:highlight>
                            <a:srgbClr val="FFFF00"/>
                          </a:highlight>
                          <a:latin typeface="Helvetica Light"/>
                        </a:rPr>
                        <a:t>Single Episode, moderate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155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0.299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extLst>
                  <a:ext uri="{0D108BD9-81ED-4DB2-BD59-A6C34878D82A}">
                    <a16:rowId xmlns:a16="http://schemas.microsoft.com/office/drawing/2014/main" val="4248834871"/>
                  </a:ext>
                </a:extLst>
              </a:tr>
              <a:tr h="289673">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E66.01 /Z68.41  </a:t>
                      </a:r>
                      <a:r>
                        <a:rPr lang="en-US" sz="1200" b="0">
                          <a:solidFill>
                            <a:schemeClr val="tx1">
                              <a:lumMod val="50000"/>
                            </a:schemeClr>
                          </a:solidFill>
                          <a:highlight>
                            <a:srgbClr val="FFFF00"/>
                          </a:highlight>
                          <a:latin typeface="Helvetica Light"/>
                        </a:rPr>
                        <a:t>Morbid Obesity due to excess calories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48</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0.186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extLst>
                  <a:ext uri="{0D108BD9-81ED-4DB2-BD59-A6C34878D82A}">
                    <a16:rowId xmlns:a16="http://schemas.microsoft.com/office/drawing/2014/main" val="3978375363"/>
                  </a:ext>
                </a:extLst>
              </a:tr>
              <a:tr h="293880">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Z89.511 </a:t>
                      </a:r>
                      <a:r>
                        <a:rPr lang="en-US" sz="1200" b="0">
                          <a:solidFill>
                            <a:schemeClr val="tx1">
                              <a:lumMod val="50000"/>
                            </a:schemeClr>
                          </a:solidFill>
                          <a:highlight>
                            <a:srgbClr val="FFFF00"/>
                          </a:highlight>
                          <a:latin typeface="Helvetica Light"/>
                        </a:rPr>
                        <a:t>Acquired absence of right leg, BKA</a:t>
                      </a:r>
                      <a:endParaRPr lang="en-US" sz="1200" b="0">
                        <a:solidFill>
                          <a:schemeClr val="tx1">
                            <a:lumMod val="50000"/>
                          </a:schemeClr>
                        </a:solidFill>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409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0.598</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extLst>
                  <a:ext uri="{0D108BD9-81ED-4DB2-BD59-A6C34878D82A}">
                    <a16:rowId xmlns:a16="http://schemas.microsoft.com/office/drawing/2014/main" val="2555709642"/>
                  </a:ext>
                </a:extLst>
              </a:tr>
              <a:tr h="304195">
                <a:tc gridSpan="2">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r"/>
                      <a:r>
                        <a:rPr lang="en-US" sz="1200" b="1">
                          <a:solidFill>
                            <a:schemeClr val="tx1">
                              <a:lumMod val="50000"/>
                            </a:schemeClr>
                          </a:solidFill>
                          <a:latin typeface="Helvetica Light"/>
                        </a:rPr>
                        <a:t>TOTAL RAF =</a:t>
                      </a:r>
                    </a:p>
                  </a:txBody>
                  <a:tcPr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EBF4"/>
                    </a:solidFill>
                  </a:tcPr>
                </a:tc>
                <a:tc hMerge="1">
                  <a:txBody>
                    <a:bodyPr/>
                    <a:lstStyle/>
                    <a:p>
                      <a:endParaRPr lang="en-US"/>
                    </a:p>
                  </a:txBody>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1" dirty="0">
                          <a:solidFill>
                            <a:schemeClr val="tx1">
                              <a:lumMod val="50000"/>
                            </a:schemeClr>
                          </a:solidFill>
                          <a:latin typeface="Helvetica Light"/>
                        </a:rPr>
                        <a:t>1.644</a:t>
                      </a:r>
                    </a:p>
                  </a:txBody>
                  <a:tcPr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EBF4"/>
                    </a:solidFill>
                  </a:tcPr>
                </a:tc>
                <a:extLst>
                  <a:ext uri="{0D108BD9-81ED-4DB2-BD59-A6C34878D82A}">
                    <a16:rowId xmlns:a16="http://schemas.microsoft.com/office/drawing/2014/main" val="2632367695"/>
                  </a:ext>
                </a:extLst>
              </a:tr>
            </a:tbl>
          </a:graphicData>
        </a:graphic>
      </p:graphicFrame>
      <p:graphicFrame>
        <p:nvGraphicFramePr>
          <p:cNvPr id="2" name="Table 1">
            <a:extLst>
              <a:ext uri="{FF2B5EF4-FFF2-40B4-BE49-F238E27FC236}">
                <a16:creationId xmlns:a16="http://schemas.microsoft.com/office/drawing/2014/main" id="{81C401F7-263E-CDCA-DA5F-C2DDC962AA0F}"/>
              </a:ext>
            </a:extLst>
          </p:cNvPr>
          <p:cNvGraphicFramePr>
            <a:graphicFrameLocks noGrp="1"/>
          </p:cNvGraphicFramePr>
          <p:nvPr>
            <p:extLst>
              <p:ext uri="{D42A27DB-BD31-4B8C-83A1-F6EECF244321}">
                <p14:modId xmlns:p14="http://schemas.microsoft.com/office/powerpoint/2010/main" val="1063067821"/>
              </p:ext>
            </p:extLst>
          </p:nvPr>
        </p:nvGraphicFramePr>
        <p:xfrm>
          <a:off x="234324" y="2680017"/>
          <a:ext cx="5590214" cy="2872356"/>
        </p:xfrm>
        <a:graphic>
          <a:graphicData uri="http://schemas.openxmlformats.org/drawingml/2006/table">
            <a:tbl>
              <a:tblPr firstRow="1" bandRow="1"/>
              <a:tblGrid>
                <a:gridCol w="3210950">
                  <a:extLst>
                    <a:ext uri="{9D8B030D-6E8A-4147-A177-3AD203B41FA5}">
                      <a16:colId xmlns:a16="http://schemas.microsoft.com/office/drawing/2014/main" val="1033573361"/>
                    </a:ext>
                  </a:extLst>
                </a:gridCol>
                <a:gridCol w="911207">
                  <a:extLst>
                    <a:ext uri="{9D8B030D-6E8A-4147-A177-3AD203B41FA5}">
                      <a16:colId xmlns:a16="http://schemas.microsoft.com/office/drawing/2014/main" val="2022223784"/>
                    </a:ext>
                  </a:extLst>
                </a:gridCol>
                <a:gridCol w="1468057">
                  <a:extLst>
                    <a:ext uri="{9D8B030D-6E8A-4147-A177-3AD203B41FA5}">
                      <a16:colId xmlns:a16="http://schemas.microsoft.com/office/drawing/2014/main" val="1046334599"/>
                    </a:ext>
                  </a:extLst>
                </a:gridCol>
              </a:tblGrid>
              <a:tr h="303483">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Diagnosis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HCC</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tc>
                  <a:txBody>
                    <a:bodyPr/>
                    <a:lstStyle>
                      <a:lvl1pPr marL="0" algn="l" defTabSz="609585" rtl="0" eaLnBrk="1" latinLnBrk="0" hangingPunct="1">
                        <a:defRPr sz="2400" b="1" kern="1200">
                          <a:solidFill>
                            <a:schemeClr val="lt1"/>
                          </a:solidFill>
                          <a:latin typeface="Helvetica"/>
                          <a:ea typeface="Helvetica"/>
                          <a:cs typeface="Helvetica"/>
                        </a:defRPr>
                      </a:lvl1pPr>
                      <a:lvl2pPr marL="609585" algn="l" defTabSz="609585" rtl="0" eaLnBrk="1" latinLnBrk="0" hangingPunct="1">
                        <a:defRPr sz="2400" b="1" kern="1200">
                          <a:solidFill>
                            <a:schemeClr val="lt1"/>
                          </a:solidFill>
                          <a:latin typeface="Helvetica"/>
                          <a:ea typeface="Helvetica"/>
                          <a:cs typeface="Helvetica"/>
                        </a:defRPr>
                      </a:lvl2pPr>
                      <a:lvl3pPr marL="1219170" algn="l" defTabSz="609585" rtl="0" eaLnBrk="1" latinLnBrk="0" hangingPunct="1">
                        <a:defRPr sz="2400" b="1" kern="1200">
                          <a:solidFill>
                            <a:schemeClr val="lt1"/>
                          </a:solidFill>
                          <a:latin typeface="Helvetica"/>
                          <a:ea typeface="Helvetica"/>
                          <a:cs typeface="Helvetica"/>
                        </a:defRPr>
                      </a:lvl3pPr>
                      <a:lvl4pPr marL="1828754" algn="l" defTabSz="609585" rtl="0" eaLnBrk="1" latinLnBrk="0" hangingPunct="1">
                        <a:defRPr sz="2400" b="1" kern="1200">
                          <a:solidFill>
                            <a:schemeClr val="lt1"/>
                          </a:solidFill>
                          <a:latin typeface="Helvetica"/>
                          <a:ea typeface="Helvetica"/>
                          <a:cs typeface="Helvetica"/>
                        </a:defRPr>
                      </a:lvl4pPr>
                      <a:lvl5pPr marL="2438339" algn="l" defTabSz="609585" rtl="0" eaLnBrk="1" latinLnBrk="0" hangingPunct="1">
                        <a:defRPr sz="2400" b="1" kern="1200">
                          <a:solidFill>
                            <a:schemeClr val="lt1"/>
                          </a:solidFill>
                          <a:latin typeface="Helvetica"/>
                          <a:ea typeface="Helvetica"/>
                          <a:cs typeface="Helvetica"/>
                        </a:defRPr>
                      </a:lvl5pPr>
                      <a:lvl6pPr marL="3047924" algn="l" defTabSz="609585" rtl="0" eaLnBrk="1" latinLnBrk="0" hangingPunct="1">
                        <a:defRPr sz="2400" b="1" kern="1200">
                          <a:solidFill>
                            <a:schemeClr val="lt1"/>
                          </a:solidFill>
                          <a:latin typeface="Helvetica"/>
                          <a:ea typeface="Helvetica"/>
                          <a:cs typeface="Helvetica"/>
                        </a:defRPr>
                      </a:lvl6pPr>
                      <a:lvl7pPr marL="3657509" algn="l" defTabSz="609585" rtl="0" eaLnBrk="1" latinLnBrk="0" hangingPunct="1">
                        <a:defRPr sz="2400" b="1" kern="1200">
                          <a:solidFill>
                            <a:schemeClr val="lt1"/>
                          </a:solidFill>
                          <a:latin typeface="Helvetica"/>
                          <a:ea typeface="Helvetica"/>
                          <a:cs typeface="Helvetica"/>
                        </a:defRPr>
                      </a:lvl7pPr>
                      <a:lvl8pPr marL="4267093" algn="l" defTabSz="609585" rtl="0" eaLnBrk="1" latinLnBrk="0" hangingPunct="1">
                        <a:defRPr sz="2400" b="1" kern="1200">
                          <a:solidFill>
                            <a:schemeClr val="lt1"/>
                          </a:solidFill>
                          <a:latin typeface="Helvetica"/>
                          <a:ea typeface="Helvetica"/>
                          <a:cs typeface="Helvetica"/>
                        </a:defRPr>
                      </a:lvl8pPr>
                      <a:lvl9pPr marL="4876678" algn="l" defTabSz="609585" rtl="0" eaLnBrk="1" latinLnBrk="0" hangingPunct="1">
                        <a:defRPr sz="2400" b="1" kern="1200">
                          <a:solidFill>
                            <a:schemeClr val="lt1"/>
                          </a:solidFill>
                          <a:latin typeface="Helvetica"/>
                          <a:ea typeface="Helvetica"/>
                          <a:cs typeface="Helvetica"/>
                        </a:defRPr>
                      </a:lvl9pPr>
                    </a:lstStyle>
                    <a:p>
                      <a:pPr algn="ctr"/>
                      <a:r>
                        <a:rPr lang="en-US" sz="1200" b="1">
                          <a:latin typeface="Helvetica Light"/>
                        </a:rPr>
                        <a:t>Weight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A6A80"/>
                    </a:solidFill>
                  </a:tcPr>
                </a:tc>
                <a:extLst>
                  <a:ext uri="{0D108BD9-81ED-4DB2-BD59-A6C34878D82A}">
                    <a16:rowId xmlns:a16="http://schemas.microsoft.com/office/drawing/2014/main" val="516934616"/>
                  </a:ext>
                </a:extLst>
              </a:tr>
              <a:tr h="303483">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highlight>
                            <a:srgbClr val="00FF00"/>
                          </a:highlight>
                          <a:latin typeface="Helvetica Light"/>
                        </a:rPr>
                        <a:t>74 Y/O Female, Community, NonDual, Aged</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0.395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extLst>
                  <a:ext uri="{0D108BD9-81ED-4DB2-BD59-A6C34878D82A}">
                    <a16:rowId xmlns:a16="http://schemas.microsoft.com/office/drawing/2014/main" val="770198056"/>
                  </a:ext>
                </a:extLst>
              </a:tr>
              <a:tr h="276069">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highlight>
                            <a:srgbClr val="00FF00"/>
                          </a:highlight>
                          <a:latin typeface="Helvetica Light"/>
                        </a:rPr>
                        <a:t>N39.0 UTI</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No</a:t>
                      </a:r>
                      <a:r>
                        <a:rPr lang="en-US" sz="1200" b="0" baseline="0">
                          <a:solidFill>
                            <a:schemeClr val="tx1">
                              <a:lumMod val="50000"/>
                            </a:schemeClr>
                          </a:solidFill>
                          <a:highlight>
                            <a:srgbClr val="00FF00"/>
                          </a:highlight>
                          <a:latin typeface="Helvetica Light"/>
                        </a:rPr>
                        <a:t> HCC</a:t>
                      </a:r>
                      <a:endParaRPr lang="en-US" sz="1200" b="0">
                        <a:solidFill>
                          <a:schemeClr val="tx1">
                            <a:lumMod val="50000"/>
                          </a:schemeClr>
                        </a:solidFill>
                        <a:highlight>
                          <a:srgbClr val="00FF00"/>
                        </a:highlight>
                        <a:latin typeface="Helvetica Ligh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extLst>
                  <a:ext uri="{0D108BD9-81ED-4DB2-BD59-A6C34878D82A}">
                    <a16:rowId xmlns:a16="http://schemas.microsoft.com/office/drawing/2014/main" val="1933060112"/>
                  </a:ext>
                </a:extLst>
              </a:tr>
              <a:tr h="505805">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E11.51  Type 2 diabetes mellitus with diabetic peripheral angiopathy WITHOUT gangrene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highlight>
                            <a:srgbClr val="00FF00"/>
                          </a:highlight>
                          <a:latin typeface="Helvetica Light"/>
                        </a:rPr>
                        <a:t>38</a:t>
                      </a:r>
                      <a:r>
                        <a:rPr lang="en-US" sz="1200" b="0">
                          <a:solidFill>
                            <a:schemeClr val="tx1">
                              <a:lumMod val="50000"/>
                            </a:schemeClr>
                          </a:solidFill>
                          <a:latin typeface="Helvetica Light"/>
                        </a:rPr>
                        <a:t> </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 </a:t>
                      </a:r>
                      <a:r>
                        <a:rPr lang="en-US" sz="1200" b="0">
                          <a:solidFill>
                            <a:schemeClr val="tx1">
                              <a:lumMod val="50000"/>
                            </a:schemeClr>
                          </a:solidFill>
                          <a:highlight>
                            <a:srgbClr val="00FF00"/>
                          </a:highlight>
                          <a:latin typeface="Helvetica Light"/>
                        </a:rPr>
                        <a:t>0.166 </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0D5E8"/>
                    </a:solidFill>
                  </a:tcPr>
                </a:tc>
                <a:extLst>
                  <a:ext uri="{0D108BD9-81ED-4DB2-BD59-A6C34878D82A}">
                    <a16:rowId xmlns:a16="http://schemas.microsoft.com/office/drawing/2014/main" val="1058553200"/>
                  </a:ext>
                </a:extLst>
              </a:tr>
              <a:tr h="580045">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F32.9  Major Depressive Disorder, Single Episode, </a:t>
                      </a:r>
                      <a:r>
                        <a:rPr lang="en-US" sz="1200" b="0">
                          <a:solidFill>
                            <a:schemeClr val="tx1">
                              <a:lumMod val="50000"/>
                            </a:schemeClr>
                          </a:solidFill>
                          <a:highlight>
                            <a:srgbClr val="FFFF00"/>
                          </a:highlight>
                          <a:latin typeface="Helvetica Light"/>
                        </a:rPr>
                        <a:t>UNSPECIFIED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No HCC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8EBF4"/>
                    </a:solidFill>
                  </a:tcPr>
                </a:tc>
                <a:extLst>
                  <a:ext uri="{0D108BD9-81ED-4DB2-BD59-A6C34878D82A}">
                    <a16:rowId xmlns:a16="http://schemas.microsoft.com/office/drawing/2014/main" val="4248834871"/>
                  </a:ext>
                </a:extLst>
              </a:tr>
              <a:tr h="303483">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highlight>
                            <a:srgbClr val="FFFF00"/>
                          </a:highlight>
                          <a:latin typeface="Helvetica Light"/>
                        </a:rPr>
                        <a:t>Z68.4   BMI 40 or greater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No HCC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FCFE5"/>
                    </a:solidFill>
                  </a:tcPr>
                </a:tc>
                <a:extLst>
                  <a:ext uri="{0D108BD9-81ED-4DB2-BD59-A6C34878D82A}">
                    <a16:rowId xmlns:a16="http://schemas.microsoft.com/office/drawing/2014/main" val="3978375363"/>
                  </a:ext>
                </a:extLst>
              </a:tr>
              <a:tr h="268017">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l"/>
                      <a:r>
                        <a:rPr lang="en-US" sz="1200" b="0">
                          <a:solidFill>
                            <a:schemeClr val="tx1">
                              <a:lumMod val="50000"/>
                            </a:schemeClr>
                          </a:solidFill>
                          <a:latin typeface="Helvetica Light"/>
                        </a:rPr>
                        <a:t>I73.9  </a:t>
                      </a:r>
                      <a:r>
                        <a:rPr lang="en-US" sz="1200" b="0">
                          <a:solidFill>
                            <a:schemeClr val="tx1">
                              <a:lumMod val="50000"/>
                            </a:schemeClr>
                          </a:solidFill>
                          <a:highlight>
                            <a:srgbClr val="FFFF00"/>
                          </a:highlight>
                          <a:latin typeface="Helvetica Light"/>
                        </a:rPr>
                        <a:t>Peripheral vascular disease, unspcfd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No HCC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0">
                          <a:solidFill>
                            <a:schemeClr val="tx1">
                              <a:lumMod val="50000"/>
                            </a:schemeClr>
                          </a:solidFill>
                          <a:latin typeface="Helvetica Light"/>
                        </a:rPr>
                        <a:t>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2EEF6"/>
                    </a:solidFill>
                  </a:tcPr>
                </a:tc>
                <a:extLst>
                  <a:ext uri="{0D108BD9-81ED-4DB2-BD59-A6C34878D82A}">
                    <a16:rowId xmlns:a16="http://schemas.microsoft.com/office/drawing/2014/main" val="2555709642"/>
                  </a:ext>
                </a:extLst>
              </a:tr>
              <a:tr h="325668">
                <a:tc gridSpan="2">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r"/>
                      <a:r>
                        <a:rPr lang="en-US" sz="1200" b="1">
                          <a:solidFill>
                            <a:schemeClr val="tx1">
                              <a:lumMod val="50000"/>
                            </a:schemeClr>
                          </a:solidFill>
                          <a:latin typeface="Helvetica Light"/>
                        </a:rPr>
                        <a:t>TOTAL RAF=</a:t>
                      </a:r>
                    </a:p>
                  </a:txBody>
                  <a:tcPr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EBF4"/>
                    </a:solidFill>
                  </a:tcPr>
                </a:tc>
                <a:tc hMerge="1">
                  <a:txBody>
                    <a:bodyPr/>
                    <a:lstStyle/>
                    <a:p>
                      <a:endParaRPr lang="en-US"/>
                    </a:p>
                  </a:txBody>
                  <a:tcPr/>
                </a:tc>
                <a:tc>
                  <a:txBody>
                    <a:bodyPr/>
                    <a:lstStyle>
                      <a:lvl1pPr marL="0" algn="l" defTabSz="609585" rtl="0" eaLnBrk="1" latinLnBrk="0" hangingPunct="1">
                        <a:defRPr sz="2400" kern="1200">
                          <a:solidFill>
                            <a:schemeClr val="dk1"/>
                          </a:solidFill>
                          <a:latin typeface="Helvetica"/>
                          <a:ea typeface="Helvetica"/>
                          <a:cs typeface="Helvetica"/>
                        </a:defRPr>
                      </a:lvl1pPr>
                      <a:lvl2pPr marL="609585" algn="l" defTabSz="609585" rtl="0" eaLnBrk="1" latinLnBrk="0" hangingPunct="1">
                        <a:defRPr sz="2400" kern="1200">
                          <a:solidFill>
                            <a:schemeClr val="dk1"/>
                          </a:solidFill>
                          <a:latin typeface="Helvetica"/>
                          <a:ea typeface="Helvetica"/>
                          <a:cs typeface="Helvetica"/>
                        </a:defRPr>
                      </a:lvl2pPr>
                      <a:lvl3pPr marL="1219170" algn="l" defTabSz="609585" rtl="0" eaLnBrk="1" latinLnBrk="0" hangingPunct="1">
                        <a:defRPr sz="2400" kern="1200">
                          <a:solidFill>
                            <a:schemeClr val="dk1"/>
                          </a:solidFill>
                          <a:latin typeface="Helvetica"/>
                          <a:ea typeface="Helvetica"/>
                          <a:cs typeface="Helvetica"/>
                        </a:defRPr>
                      </a:lvl3pPr>
                      <a:lvl4pPr marL="1828754" algn="l" defTabSz="609585" rtl="0" eaLnBrk="1" latinLnBrk="0" hangingPunct="1">
                        <a:defRPr sz="2400" kern="1200">
                          <a:solidFill>
                            <a:schemeClr val="dk1"/>
                          </a:solidFill>
                          <a:latin typeface="Helvetica"/>
                          <a:ea typeface="Helvetica"/>
                          <a:cs typeface="Helvetica"/>
                        </a:defRPr>
                      </a:lvl4pPr>
                      <a:lvl5pPr marL="2438339" algn="l" defTabSz="609585" rtl="0" eaLnBrk="1" latinLnBrk="0" hangingPunct="1">
                        <a:defRPr sz="2400" kern="1200">
                          <a:solidFill>
                            <a:schemeClr val="dk1"/>
                          </a:solidFill>
                          <a:latin typeface="Helvetica"/>
                          <a:ea typeface="Helvetica"/>
                          <a:cs typeface="Helvetica"/>
                        </a:defRPr>
                      </a:lvl5pPr>
                      <a:lvl6pPr marL="3047924" algn="l" defTabSz="609585" rtl="0" eaLnBrk="1" latinLnBrk="0" hangingPunct="1">
                        <a:defRPr sz="2400" kern="1200">
                          <a:solidFill>
                            <a:schemeClr val="dk1"/>
                          </a:solidFill>
                          <a:latin typeface="Helvetica"/>
                          <a:ea typeface="Helvetica"/>
                          <a:cs typeface="Helvetica"/>
                        </a:defRPr>
                      </a:lvl6pPr>
                      <a:lvl7pPr marL="3657509" algn="l" defTabSz="609585" rtl="0" eaLnBrk="1" latinLnBrk="0" hangingPunct="1">
                        <a:defRPr sz="2400" kern="1200">
                          <a:solidFill>
                            <a:schemeClr val="dk1"/>
                          </a:solidFill>
                          <a:latin typeface="Helvetica"/>
                          <a:ea typeface="Helvetica"/>
                          <a:cs typeface="Helvetica"/>
                        </a:defRPr>
                      </a:lvl7pPr>
                      <a:lvl8pPr marL="4267093" algn="l" defTabSz="609585" rtl="0" eaLnBrk="1" latinLnBrk="0" hangingPunct="1">
                        <a:defRPr sz="2400" kern="1200">
                          <a:solidFill>
                            <a:schemeClr val="dk1"/>
                          </a:solidFill>
                          <a:latin typeface="Helvetica"/>
                          <a:ea typeface="Helvetica"/>
                          <a:cs typeface="Helvetica"/>
                        </a:defRPr>
                      </a:lvl8pPr>
                      <a:lvl9pPr marL="4876678" algn="l" defTabSz="609585" rtl="0" eaLnBrk="1" latinLnBrk="0" hangingPunct="1">
                        <a:defRPr sz="2400" kern="1200">
                          <a:solidFill>
                            <a:schemeClr val="dk1"/>
                          </a:solidFill>
                          <a:latin typeface="Helvetica"/>
                          <a:ea typeface="Helvetica"/>
                          <a:cs typeface="Helvetica"/>
                        </a:defRPr>
                      </a:lvl9pPr>
                    </a:lstStyle>
                    <a:p>
                      <a:pPr algn="ctr"/>
                      <a:r>
                        <a:rPr lang="en-US" sz="1200" b="1">
                          <a:solidFill>
                            <a:schemeClr val="tx1">
                              <a:lumMod val="50000"/>
                            </a:schemeClr>
                          </a:solidFill>
                          <a:latin typeface="Helvetica Light"/>
                        </a:rPr>
                        <a:t>0.561</a:t>
                      </a:r>
                    </a:p>
                  </a:txBody>
                  <a:tcPr anchor="b">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EBF4"/>
                    </a:solidFill>
                  </a:tcPr>
                </a:tc>
                <a:extLst>
                  <a:ext uri="{0D108BD9-81ED-4DB2-BD59-A6C34878D82A}">
                    <a16:rowId xmlns:a16="http://schemas.microsoft.com/office/drawing/2014/main" val="2632367695"/>
                  </a:ext>
                </a:extLst>
              </a:tr>
            </a:tbl>
          </a:graphicData>
        </a:graphic>
      </p:graphicFrame>
      <p:sp>
        <p:nvSpPr>
          <p:cNvPr id="3" name="TextBox 2">
            <a:extLst>
              <a:ext uri="{FF2B5EF4-FFF2-40B4-BE49-F238E27FC236}">
                <a16:creationId xmlns:a16="http://schemas.microsoft.com/office/drawing/2014/main" id="{0A8CFAFA-E9F9-980B-DFE7-E8B016318810}"/>
              </a:ext>
            </a:extLst>
          </p:cNvPr>
          <p:cNvSpPr txBox="1"/>
          <p:nvPr/>
        </p:nvSpPr>
        <p:spPr>
          <a:xfrm>
            <a:off x="601994" y="6006386"/>
            <a:ext cx="10976754" cy="369332"/>
          </a:xfrm>
          <a:prstGeom prst="rect">
            <a:avLst/>
          </a:prstGeom>
          <a:noFill/>
        </p:spPr>
        <p:txBody>
          <a:bodyPr wrap="square" rtlCol="0">
            <a:spAutoFit/>
          </a:bodyPr>
          <a:lstStyle/>
          <a:p>
            <a:r>
              <a:rPr lang="en-US"/>
              <a:t>We should code the </a:t>
            </a:r>
            <a:r>
              <a:rPr lang="en-US" u="sng"/>
              <a:t>underlying conditions</a:t>
            </a:r>
            <a:r>
              <a:rPr lang="en-US"/>
              <a:t> and do so accurately to reflect the greatest degree of </a:t>
            </a:r>
            <a:r>
              <a:rPr lang="en-US" u="sng"/>
              <a:t>specificity</a:t>
            </a:r>
          </a:p>
        </p:txBody>
      </p:sp>
      <p:sp>
        <p:nvSpPr>
          <p:cNvPr id="5" name="Oval 4">
            <a:extLst>
              <a:ext uri="{FF2B5EF4-FFF2-40B4-BE49-F238E27FC236}">
                <a16:creationId xmlns:a16="http://schemas.microsoft.com/office/drawing/2014/main" id="{DDCFCFE8-8616-B35C-997F-372651B81555}"/>
              </a:ext>
            </a:extLst>
          </p:cNvPr>
          <p:cNvSpPr/>
          <p:nvPr/>
        </p:nvSpPr>
        <p:spPr>
          <a:xfrm>
            <a:off x="4541898" y="5280789"/>
            <a:ext cx="952500" cy="3033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1306E8-0879-4821-2FFA-0C65CAFC8A49}"/>
              </a:ext>
            </a:extLst>
          </p:cNvPr>
          <p:cNvSpPr/>
          <p:nvPr/>
        </p:nvSpPr>
        <p:spPr>
          <a:xfrm>
            <a:off x="10429459" y="5400675"/>
            <a:ext cx="952500" cy="30339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72F0A3-2988-D7C8-C99E-B932EAE102C7}"/>
              </a:ext>
            </a:extLst>
          </p:cNvPr>
          <p:cNvSpPr txBox="1"/>
          <p:nvPr/>
        </p:nvSpPr>
        <p:spPr>
          <a:xfrm>
            <a:off x="98159" y="5560270"/>
            <a:ext cx="4919989" cy="369332"/>
          </a:xfrm>
          <a:prstGeom prst="rect">
            <a:avLst/>
          </a:prstGeom>
          <a:noFill/>
        </p:spPr>
        <p:txBody>
          <a:bodyPr wrap="square" rtlCol="0">
            <a:spAutoFit/>
          </a:bodyPr>
          <a:lstStyle/>
          <a:p>
            <a:r>
              <a:rPr lang="en-US" b="1" i="0">
                <a:effectLst/>
                <a:latin typeface="inter"/>
              </a:rPr>
              <a:t>Estimated MA Payment $ 5,835.71</a:t>
            </a:r>
            <a:endParaRPr lang="en-US"/>
          </a:p>
        </p:txBody>
      </p:sp>
      <p:sp>
        <p:nvSpPr>
          <p:cNvPr id="9" name="TextBox 8">
            <a:extLst>
              <a:ext uri="{FF2B5EF4-FFF2-40B4-BE49-F238E27FC236}">
                <a16:creationId xmlns:a16="http://schemas.microsoft.com/office/drawing/2014/main" id="{08C65AA4-55D0-EFB9-4028-9C6FCF038E52}"/>
              </a:ext>
            </a:extLst>
          </p:cNvPr>
          <p:cNvSpPr txBox="1"/>
          <p:nvPr/>
        </p:nvSpPr>
        <p:spPr>
          <a:xfrm>
            <a:off x="5835424" y="5648655"/>
            <a:ext cx="4701089" cy="369332"/>
          </a:xfrm>
          <a:prstGeom prst="rect">
            <a:avLst/>
          </a:prstGeom>
          <a:noFill/>
        </p:spPr>
        <p:txBody>
          <a:bodyPr wrap="square" rtlCol="0">
            <a:spAutoFit/>
          </a:bodyPr>
          <a:lstStyle/>
          <a:p>
            <a:r>
              <a:rPr lang="en-US" b="1" i="0">
                <a:effectLst/>
                <a:latin typeface="inter"/>
              </a:rPr>
              <a:t>Estimated MA payment$ 17,101.45</a:t>
            </a:r>
            <a:endParaRPr lang="en-US"/>
          </a:p>
        </p:txBody>
      </p:sp>
    </p:spTree>
    <p:extLst>
      <p:ext uri="{BB962C8B-B14F-4D97-AF65-F5344CB8AC3E}">
        <p14:creationId xmlns:p14="http://schemas.microsoft.com/office/powerpoint/2010/main" val="149852251"/>
      </p:ext>
    </p:extLst>
  </p:cSld>
  <p:clrMapOvr>
    <a:masterClrMapping/>
  </p:clrMapOvr>
  <mc:AlternateContent xmlns:mc="http://schemas.openxmlformats.org/markup-compatibility/2006" xmlns:p14="http://schemas.microsoft.com/office/powerpoint/2010/main">
    <mc:Choice Requires="p14">
      <p:transition spd="slow" p14:dur="2000" advTm="65847"/>
    </mc:Choice>
    <mc:Fallback xmlns="">
      <p:transition spd="slow" advTm="65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13F561E-2737-F84D-8021-DBDC36999D82}"/>
              </a:ext>
            </a:extLst>
          </p:cNvPr>
          <p:cNvSpPr/>
          <p:nvPr/>
        </p:nvSpPr>
        <p:spPr>
          <a:xfrm>
            <a:off x="924126" y="1679056"/>
            <a:ext cx="2264610" cy="4435961"/>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2" name="Rounded Rectangle 1">
            <a:extLst>
              <a:ext uri="{FF2B5EF4-FFF2-40B4-BE49-F238E27FC236}">
                <a16:creationId xmlns:a16="http://schemas.microsoft.com/office/drawing/2014/main" id="{AF48D06F-9FE2-6B4A-A62E-5AF74D522718}"/>
              </a:ext>
            </a:extLst>
          </p:cNvPr>
          <p:cNvSpPr/>
          <p:nvPr/>
        </p:nvSpPr>
        <p:spPr>
          <a:xfrm>
            <a:off x="924126" y="1679056"/>
            <a:ext cx="2264610" cy="153162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3" name="Rounded Rectangle 2">
            <a:extLst>
              <a:ext uri="{FF2B5EF4-FFF2-40B4-BE49-F238E27FC236}">
                <a16:creationId xmlns:a16="http://schemas.microsoft.com/office/drawing/2014/main" id="{778ED3CB-5678-E345-AB55-E0173D08D62F}"/>
              </a:ext>
            </a:extLst>
          </p:cNvPr>
          <p:cNvSpPr/>
          <p:nvPr/>
        </p:nvSpPr>
        <p:spPr>
          <a:xfrm>
            <a:off x="1033446" y="1781926"/>
            <a:ext cx="2045970" cy="1325880"/>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 name="Triangle 3">
            <a:extLst>
              <a:ext uri="{FF2B5EF4-FFF2-40B4-BE49-F238E27FC236}">
                <a16:creationId xmlns:a16="http://schemas.microsoft.com/office/drawing/2014/main" id="{8E79838C-12E8-3E43-9BB2-5E8B18AEF692}"/>
              </a:ext>
            </a:extLst>
          </p:cNvPr>
          <p:cNvSpPr/>
          <p:nvPr/>
        </p:nvSpPr>
        <p:spPr>
          <a:xfrm rot="10800000">
            <a:off x="1866724" y="3210676"/>
            <a:ext cx="379413" cy="21717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6" name="Subtitle 2">
            <a:extLst>
              <a:ext uri="{FF2B5EF4-FFF2-40B4-BE49-F238E27FC236}">
                <a16:creationId xmlns:a16="http://schemas.microsoft.com/office/drawing/2014/main" id="{D0C73919-73D4-6847-AF29-74A3606CCE66}"/>
              </a:ext>
            </a:extLst>
          </p:cNvPr>
          <p:cNvSpPr txBox="1">
            <a:spLocks/>
          </p:cNvSpPr>
          <p:nvPr/>
        </p:nvSpPr>
        <p:spPr>
          <a:xfrm>
            <a:off x="1033445" y="3621720"/>
            <a:ext cx="2045971" cy="208243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62255" marR="0" lvl="0" indent="-171450" algn="l" defTabSz="914400" rtl="0" eaLnBrk="1" fontAlgn="auto" latinLnBrk="0" hangingPunct="1">
              <a:lnSpc>
                <a:spcPct val="107000"/>
              </a:lnSpc>
              <a:spcBef>
                <a:spcPts val="19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Signs</a:t>
            </a:r>
          </a:p>
          <a:p>
            <a:pPr marL="262255" marR="0" lvl="0" indent="-171450" algn="l" defTabSz="914400" rtl="0" eaLnBrk="1" fontAlgn="auto" latinLnBrk="0" hangingPunct="1">
              <a:lnSpc>
                <a:spcPct val="107000"/>
              </a:lnSpc>
              <a:spcBef>
                <a:spcPts val="19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Symptoms</a:t>
            </a:r>
          </a:p>
          <a:p>
            <a:pPr marL="262255" marR="0" lvl="0" indent="-171450" algn="l" defTabSz="914400" rtl="0" eaLnBrk="1" fontAlgn="auto" latinLnBrk="0" hangingPunct="1">
              <a:lnSpc>
                <a:spcPct val="107000"/>
              </a:lnSpc>
              <a:spcBef>
                <a:spcPts val="19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D</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isease</a:t>
            </a:r>
            <a:r>
              <a:rPr kumimoji="0" lang="en-US" sz="2000" b="0" i="0" u="none" strike="noStrike" kern="1200" cap="none" spc="-5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progression</a:t>
            </a:r>
          </a:p>
          <a:p>
            <a:pPr marL="262255" marR="0" lvl="0" indent="-171450" algn="l" defTabSz="914400" rtl="0" eaLnBrk="1" fontAlgn="auto" latinLnBrk="0" hangingPunct="1">
              <a:lnSpc>
                <a:spcPct val="107000"/>
              </a:lnSpc>
              <a:spcBef>
                <a:spcPts val="19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D</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isease</a:t>
            </a:r>
            <a:r>
              <a:rPr kumimoji="0" lang="en-US" sz="2000" b="0" i="0" u="none" strike="noStrike" kern="1200" cap="none" spc="-25"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1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regression</a:t>
            </a:r>
            <a:endPar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1157811-0B6B-A24C-825A-219AD2A504C8}"/>
              </a:ext>
            </a:extLst>
          </p:cNvPr>
          <p:cNvSpPr txBox="1"/>
          <p:nvPr/>
        </p:nvSpPr>
        <p:spPr>
          <a:xfrm>
            <a:off x="1552929" y="2580513"/>
            <a:ext cx="1007007"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9858E"/>
                </a:solidFill>
                <a:effectLst/>
                <a:uLnTx/>
                <a:uFillTx/>
                <a:latin typeface="Poppins" pitchFamily="2" charset="77"/>
                <a:ea typeface="League Spartan" charset="0"/>
                <a:cs typeface="Poppins" pitchFamily="2" charset="77"/>
              </a:rPr>
              <a:t>Monitor</a:t>
            </a:r>
          </a:p>
        </p:txBody>
      </p:sp>
      <p:sp>
        <p:nvSpPr>
          <p:cNvPr id="14" name="Rounded Rectangle 13">
            <a:extLst>
              <a:ext uri="{FF2B5EF4-FFF2-40B4-BE49-F238E27FC236}">
                <a16:creationId xmlns:a16="http://schemas.microsoft.com/office/drawing/2014/main" id="{B0A0A55E-3680-4B47-B321-CCB8F91B1683}"/>
              </a:ext>
            </a:extLst>
          </p:cNvPr>
          <p:cNvSpPr/>
          <p:nvPr/>
        </p:nvSpPr>
        <p:spPr>
          <a:xfrm>
            <a:off x="3619199" y="1679056"/>
            <a:ext cx="2264610" cy="4435961"/>
          </a:xfrm>
          <a:prstGeom prst="roundRect">
            <a:avLst>
              <a:gd name="adj" fmla="val 1097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15" name="Rounded Rectangle 14">
            <a:extLst>
              <a:ext uri="{FF2B5EF4-FFF2-40B4-BE49-F238E27FC236}">
                <a16:creationId xmlns:a16="http://schemas.microsoft.com/office/drawing/2014/main" id="{5942043A-1326-8849-9F60-3AC379DC4EA0}"/>
              </a:ext>
            </a:extLst>
          </p:cNvPr>
          <p:cNvSpPr/>
          <p:nvPr/>
        </p:nvSpPr>
        <p:spPr>
          <a:xfrm>
            <a:off x="3619199" y="1679056"/>
            <a:ext cx="2264610" cy="15316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16" name="Rounded Rectangle 15">
            <a:extLst>
              <a:ext uri="{FF2B5EF4-FFF2-40B4-BE49-F238E27FC236}">
                <a16:creationId xmlns:a16="http://schemas.microsoft.com/office/drawing/2014/main" id="{2F09046F-2D86-5E4E-B784-5077EFDEF3F7}"/>
              </a:ext>
            </a:extLst>
          </p:cNvPr>
          <p:cNvSpPr/>
          <p:nvPr/>
        </p:nvSpPr>
        <p:spPr>
          <a:xfrm>
            <a:off x="3728519" y="1781926"/>
            <a:ext cx="2045970" cy="1325880"/>
          </a:xfrm>
          <a:prstGeom prst="roundRect">
            <a:avLst>
              <a:gd name="adj" fmla="val 14972"/>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6F6B6B"/>
              </a:solidFill>
              <a:effectLst/>
              <a:uLnTx/>
              <a:uFillTx/>
              <a:latin typeface="Lato Light" panose="020F0502020204030203" pitchFamily="34" charset="0"/>
              <a:ea typeface="+mn-ea"/>
              <a:cs typeface="+mn-cs"/>
            </a:endParaRPr>
          </a:p>
        </p:txBody>
      </p:sp>
      <p:sp>
        <p:nvSpPr>
          <p:cNvPr id="17" name="Triangle 16">
            <a:extLst>
              <a:ext uri="{FF2B5EF4-FFF2-40B4-BE49-F238E27FC236}">
                <a16:creationId xmlns:a16="http://schemas.microsoft.com/office/drawing/2014/main" id="{70934E05-F429-3D42-ACF9-880C36A734D0}"/>
              </a:ext>
            </a:extLst>
          </p:cNvPr>
          <p:cNvSpPr/>
          <p:nvPr/>
        </p:nvSpPr>
        <p:spPr>
          <a:xfrm rot="10800000">
            <a:off x="4561798" y="3210676"/>
            <a:ext cx="379413" cy="21717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18" name="Subtitle 2">
            <a:extLst>
              <a:ext uri="{FF2B5EF4-FFF2-40B4-BE49-F238E27FC236}">
                <a16:creationId xmlns:a16="http://schemas.microsoft.com/office/drawing/2014/main" id="{3CCAE690-E4A9-9E4D-A5F3-36E185CC8817}"/>
              </a:ext>
            </a:extLst>
          </p:cNvPr>
          <p:cNvSpPr txBox="1">
            <a:spLocks/>
          </p:cNvSpPr>
          <p:nvPr/>
        </p:nvSpPr>
        <p:spPr>
          <a:xfrm>
            <a:off x="3728518" y="3621720"/>
            <a:ext cx="2045971" cy="190821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T</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est</a:t>
            </a:r>
            <a:r>
              <a:rPr kumimoji="0" lang="en-US" sz="2000" b="0" i="0" u="none" strike="noStrike" kern="1200" cap="none" spc="-1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results</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2000" b="0" i="0" u="none" strike="noStrike" kern="1200" cap="none" spc="-3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M</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edication</a:t>
            </a:r>
            <a:r>
              <a:rPr kumimoji="0" lang="en-US" sz="2000" b="0" i="0" u="none" strike="noStrike" kern="1200" cap="none" spc="-3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effectiveness</a:t>
            </a:r>
          </a:p>
          <a:p>
            <a:pPr marL="0" marR="0" lvl="0" indent="0" algn="l" defTabSz="1087636" rtl="0" eaLnBrk="1" fontAlgn="auto" latinLnBrk="0" hangingPunct="1">
              <a:lnSpc>
                <a:spcPts val="175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R</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esponse</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to treatment</a:t>
            </a: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0E911FC8-1E48-5941-8441-7A19638A0A1B}"/>
              </a:ext>
            </a:extLst>
          </p:cNvPr>
          <p:cNvSpPr txBox="1"/>
          <p:nvPr/>
        </p:nvSpPr>
        <p:spPr>
          <a:xfrm>
            <a:off x="4195905" y="2580513"/>
            <a:ext cx="1111202"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0F0"/>
                </a:solidFill>
                <a:effectLst/>
                <a:uLnTx/>
                <a:uFillTx/>
                <a:latin typeface="Poppins" pitchFamily="2" charset="77"/>
                <a:ea typeface="League Spartan" charset="0"/>
                <a:cs typeface="Poppins" pitchFamily="2" charset="77"/>
              </a:rPr>
              <a:t>Evaluate</a:t>
            </a:r>
          </a:p>
        </p:txBody>
      </p:sp>
      <p:sp>
        <p:nvSpPr>
          <p:cNvPr id="22" name="Rounded Rectangle 21">
            <a:extLst>
              <a:ext uri="{FF2B5EF4-FFF2-40B4-BE49-F238E27FC236}">
                <a16:creationId xmlns:a16="http://schemas.microsoft.com/office/drawing/2014/main" id="{A3C07295-07A8-CC4A-9088-A8244331FA2B}"/>
              </a:ext>
            </a:extLst>
          </p:cNvPr>
          <p:cNvSpPr/>
          <p:nvPr/>
        </p:nvSpPr>
        <p:spPr>
          <a:xfrm>
            <a:off x="6314273" y="1679056"/>
            <a:ext cx="2264610" cy="4435961"/>
          </a:xfrm>
          <a:prstGeom prst="roundRect">
            <a:avLst>
              <a:gd name="adj" fmla="val 10972"/>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23" name="Rounded Rectangle 22">
            <a:extLst>
              <a:ext uri="{FF2B5EF4-FFF2-40B4-BE49-F238E27FC236}">
                <a16:creationId xmlns:a16="http://schemas.microsoft.com/office/drawing/2014/main" id="{41208B55-6295-D242-8060-E2DB703F68C5}"/>
              </a:ext>
            </a:extLst>
          </p:cNvPr>
          <p:cNvSpPr/>
          <p:nvPr/>
        </p:nvSpPr>
        <p:spPr>
          <a:xfrm>
            <a:off x="6314273" y="1679056"/>
            <a:ext cx="2264610" cy="153162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24" name="Rounded Rectangle 23">
            <a:extLst>
              <a:ext uri="{FF2B5EF4-FFF2-40B4-BE49-F238E27FC236}">
                <a16:creationId xmlns:a16="http://schemas.microsoft.com/office/drawing/2014/main" id="{779C9313-384D-AF45-830D-FE4690D4A257}"/>
              </a:ext>
            </a:extLst>
          </p:cNvPr>
          <p:cNvSpPr/>
          <p:nvPr/>
        </p:nvSpPr>
        <p:spPr>
          <a:xfrm>
            <a:off x="6423593" y="1781926"/>
            <a:ext cx="2045970" cy="1325880"/>
          </a:xfrm>
          <a:prstGeom prst="roundRect">
            <a:avLst>
              <a:gd name="adj" fmla="val 14972"/>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6F6B6B"/>
              </a:solidFill>
              <a:effectLst/>
              <a:uLnTx/>
              <a:uFillTx/>
              <a:latin typeface="Lato Light" panose="020F0502020204030203" pitchFamily="34" charset="0"/>
              <a:ea typeface="+mn-ea"/>
              <a:cs typeface="+mn-cs"/>
            </a:endParaRPr>
          </a:p>
        </p:txBody>
      </p:sp>
      <p:sp>
        <p:nvSpPr>
          <p:cNvPr id="25" name="Triangle 24">
            <a:extLst>
              <a:ext uri="{FF2B5EF4-FFF2-40B4-BE49-F238E27FC236}">
                <a16:creationId xmlns:a16="http://schemas.microsoft.com/office/drawing/2014/main" id="{166C4E2A-87A9-2D4F-8532-3F7BF79F12A7}"/>
              </a:ext>
            </a:extLst>
          </p:cNvPr>
          <p:cNvSpPr/>
          <p:nvPr/>
        </p:nvSpPr>
        <p:spPr>
          <a:xfrm rot="10800000">
            <a:off x="7256871" y="3210676"/>
            <a:ext cx="379413" cy="21717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26" name="Subtitle 2">
            <a:extLst>
              <a:ext uri="{FF2B5EF4-FFF2-40B4-BE49-F238E27FC236}">
                <a16:creationId xmlns:a16="http://schemas.microsoft.com/office/drawing/2014/main" id="{222B4C2D-7D9A-9A40-B203-04B064B7204C}"/>
              </a:ext>
            </a:extLst>
          </p:cNvPr>
          <p:cNvSpPr txBox="1">
            <a:spLocks/>
          </p:cNvSpPr>
          <p:nvPr/>
        </p:nvSpPr>
        <p:spPr>
          <a:xfrm>
            <a:off x="6423592" y="3621720"/>
            <a:ext cx="2045971" cy="203132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Ordering</a:t>
            </a:r>
            <a:r>
              <a:rPr kumimoji="0" lang="en-US" sz="2000" b="0" i="0" u="none" strike="noStrike" kern="1200" cap="none" spc="-45"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tests</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2000" b="0" i="0" u="none" strike="noStrike" kern="1200" cap="none" spc="-6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55"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R</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eview</a:t>
            </a:r>
            <a:r>
              <a:rPr kumimoji="0" lang="en-US" sz="2000" b="0" i="0" u="none" strike="noStrike" kern="1200" cap="none" spc="-4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records</a:t>
            </a: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D</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iscussion</a:t>
            </a: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87636" rtl="0" eaLnBrk="1" fontAlgn="auto" latinLnBrk="0" hangingPunct="1">
              <a:lnSpc>
                <a:spcPts val="175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C</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ounseling</a:t>
            </a: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5407A387-AFCB-1A45-A9D5-A002A05217BF}"/>
              </a:ext>
            </a:extLst>
          </p:cNvPr>
          <p:cNvSpPr txBox="1"/>
          <p:nvPr/>
        </p:nvSpPr>
        <p:spPr>
          <a:xfrm>
            <a:off x="6987959" y="2580513"/>
            <a:ext cx="917239"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5A5A5"/>
                </a:solidFill>
                <a:effectLst/>
                <a:uLnTx/>
                <a:uFillTx/>
                <a:latin typeface="Poppins" pitchFamily="2" charset="77"/>
                <a:ea typeface="League Spartan" charset="0"/>
                <a:cs typeface="Poppins" pitchFamily="2" charset="77"/>
              </a:rPr>
              <a:t>Assess</a:t>
            </a:r>
          </a:p>
        </p:txBody>
      </p:sp>
      <p:sp>
        <p:nvSpPr>
          <p:cNvPr id="30" name="Rounded Rectangle 29">
            <a:extLst>
              <a:ext uri="{FF2B5EF4-FFF2-40B4-BE49-F238E27FC236}">
                <a16:creationId xmlns:a16="http://schemas.microsoft.com/office/drawing/2014/main" id="{D90C4BC8-9F82-3243-9E08-E05BDCB3BC25}"/>
              </a:ext>
            </a:extLst>
          </p:cNvPr>
          <p:cNvSpPr/>
          <p:nvPr/>
        </p:nvSpPr>
        <p:spPr>
          <a:xfrm>
            <a:off x="9009346" y="1679056"/>
            <a:ext cx="2264610" cy="4435961"/>
          </a:xfrm>
          <a:prstGeom prst="roundRect">
            <a:avLst>
              <a:gd name="adj" fmla="val 10972"/>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31" name="Rounded Rectangle 30">
            <a:extLst>
              <a:ext uri="{FF2B5EF4-FFF2-40B4-BE49-F238E27FC236}">
                <a16:creationId xmlns:a16="http://schemas.microsoft.com/office/drawing/2014/main" id="{EDEDE0AB-CF42-B943-A9DC-AADFCA87D735}"/>
              </a:ext>
            </a:extLst>
          </p:cNvPr>
          <p:cNvSpPr/>
          <p:nvPr/>
        </p:nvSpPr>
        <p:spPr>
          <a:xfrm>
            <a:off x="9009346" y="1679056"/>
            <a:ext cx="2264610" cy="153162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32" name="Rounded Rectangle 31">
            <a:extLst>
              <a:ext uri="{FF2B5EF4-FFF2-40B4-BE49-F238E27FC236}">
                <a16:creationId xmlns:a16="http://schemas.microsoft.com/office/drawing/2014/main" id="{E21CF9E3-FFF4-424F-9416-9D6AED5956FD}"/>
              </a:ext>
            </a:extLst>
          </p:cNvPr>
          <p:cNvSpPr/>
          <p:nvPr/>
        </p:nvSpPr>
        <p:spPr>
          <a:xfrm>
            <a:off x="9143249" y="1781926"/>
            <a:ext cx="2045970" cy="1325880"/>
          </a:xfrm>
          <a:prstGeom prst="roundRect">
            <a:avLst>
              <a:gd name="adj" fmla="val 14972"/>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6F6B6B"/>
              </a:solidFill>
              <a:effectLst/>
              <a:uLnTx/>
              <a:uFillTx/>
              <a:latin typeface="Lato Light" panose="020F0502020204030203" pitchFamily="34" charset="0"/>
              <a:ea typeface="+mn-ea"/>
              <a:cs typeface="+mn-cs"/>
            </a:endParaRPr>
          </a:p>
        </p:txBody>
      </p:sp>
      <p:sp>
        <p:nvSpPr>
          <p:cNvPr id="33" name="Triangle 32">
            <a:extLst>
              <a:ext uri="{FF2B5EF4-FFF2-40B4-BE49-F238E27FC236}">
                <a16:creationId xmlns:a16="http://schemas.microsoft.com/office/drawing/2014/main" id="{AF10D8A1-2FC8-D544-A5AC-D66017B75293}"/>
              </a:ext>
            </a:extLst>
          </p:cNvPr>
          <p:cNvSpPr/>
          <p:nvPr/>
        </p:nvSpPr>
        <p:spPr>
          <a:xfrm rot="10800000">
            <a:off x="9951945" y="3210676"/>
            <a:ext cx="379413" cy="21717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34" name="Subtitle 2">
            <a:extLst>
              <a:ext uri="{FF2B5EF4-FFF2-40B4-BE49-F238E27FC236}">
                <a16:creationId xmlns:a16="http://schemas.microsoft.com/office/drawing/2014/main" id="{4B2D885B-07D4-5C4A-93B7-34663B34F604}"/>
              </a:ext>
            </a:extLst>
          </p:cNvPr>
          <p:cNvSpPr txBox="1">
            <a:spLocks/>
          </p:cNvSpPr>
          <p:nvPr/>
        </p:nvSpPr>
        <p:spPr>
          <a:xfrm>
            <a:off x="9118665" y="3621720"/>
            <a:ext cx="2045971" cy="167738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Medications</a:t>
            </a: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Therapies</a:t>
            </a: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1087636" rtl="0" eaLnBrk="1" fontAlgn="auto" latinLnBrk="0" hangingPunct="1">
              <a:lnSpc>
                <a:spcPts val="17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O</a:t>
            </a:r>
            <a:r>
              <a:rPr kumimoji="0" lang="en-US" sz="2000" b="0" i="0" u="none" strike="noStrike" kern="1200" cap="none" spc="0" normalizeH="0" baseline="0" noProof="0" err="1">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ther</a:t>
            </a:r>
            <a:r>
              <a:rPr kumimoji="0" lang="en-US" sz="20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Times New Roman" panose="02020603050405020304" pitchFamily="18" charset="0"/>
              </a:rPr>
              <a:t> modalities</a:t>
            </a: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E06B8517-9E69-6A4F-A767-5C660CC5CF95}"/>
              </a:ext>
            </a:extLst>
          </p:cNvPr>
          <p:cNvSpPr txBox="1"/>
          <p:nvPr/>
        </p:nvSpPr>
        <p:spPr>
          <a:xfrm>
            <a:off x="9769595" y="2580513"/>
            <a:ext cx="744114"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F6B6B">
                    <a:lumMod val="50000"/>
                  </a:srgbClr>
                </a:solidFill>
                <a:effectLst/>
                <a:uLnTx/>
                <a:uFillTx/>
                <a:latin typeface="Poppins" pitchFamily="2" charset="77"/>
                <a:ea typeface="League Spartan" charset="0"/>
                <a:cs typeface="Poppins" pitchFamily="2" charset="77"/>
              </a:rPr>
              <a:t>Treat</a:t>
            </a:r>
          </a:p>
        </p:txBody>
      </p:sp>
      <p:sp>
        <p:nvSpPr>
          <p:cNvPr id="37" name="TextBox 36">
            <a:extLst>
              <a:ext uri="{FF2B5EF4-FFF2-40B4-BE49-F238E27FC236}">
                <a16:creationId xmlns:a16="http://schemas.microsoft.com/office/drawing/2014/main" id="{F6557B44-1EBA-C345-9AB4-A07B87414980}"/>
              </a:ext>
            </a:extLst>
          </p:cNvPr>
          <p:cNvSpPr txBox="1"/>
          <p:nvPr/>
        </p:nvSpPr>
        <p:spPr>
          <a:xfrm>
            <a:off x="1715183" y="-121860"/>
            <a:ext cx="876162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Calibri"/>
                <a:ea typeface="+mn-ea"/>
                <a:cs typeface="+mn-cs"/>
              </a:rPr>
              <a:t>Documentation Must Support the Coding</a:t>
            </a:r>
            <a:endParaRPr kumimoji="0" lang="en-US" sz="1800" b="1"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38" name="TextBox 37">
            <a:extLst>
              <a:ext uri="{FF2B5EF4-FFF2-40B4-BE49-F238E27FC236}">
                <a16:creationId xmlns:a16="http://schemas.microsoft.com/office/drawing/2014/main" id="{5253B9E8-3428-004D-A00F-3838CEEB87A1}"/>
              </a:ext>
            </a:extLst>
          </p:cNvPr>
          <p:cNvSpPr txBox="1"/>
          <p:nvPr/>
        </p:nvSpPr>
        <p:spPr>
          <a:xfrm>
            <a:off x="3771487" y="471250"/>
            <a:ext cx="464903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srgbClr val="FFFFFF"/>
                </a:solidFill>
                <a:effectLst/>
                <a:uLnTx/>
                <a:uFillTx/>
                <a:latin typeface="Poppins Light" pitchFamily="2" charset="77"/>
                <a:ea typeface="+mn-ea"/>
                <a:cs typeface="Poppins Light" pitchFamily="2" charset="77"/>
              </a:rPr>
              <a:t>The acronym commonly used is MEAT</a:t>
            </a:r>
          </a:p>
        </p:txBody>
      </p:sp>
      <p:sp>
        <p:nvSpPr>
          <p:cNvPr id="12" name="TextBox 11">
            <a:extLst>
              <a:ext uri="{FF2B5EF4-FFF2-40B4-BE49-F238E27FC236}">
                <a16:creationId xmlns:a16="http://schemas.microsoft.com/office/drawing/2014/main" id="{1AE681F0-8DAB-25F1-1267-AD486A5D750F}"/>
              </a:ext>
            </a:extLst>
          </p:cNvPr>
          <p:cNvSpPr txBox="1"/>
          <p:nvPr/>
        </p:nvSpPr>
        <p:spPr>
          <a:xfrm>
            <a:off x="1583222" y="1934182"/>
            <a:ext cx="946416" cy="64633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9858E"/>
                </a:solidFill>
                <a:effectLst/>
                <a:uLnTx/>
                <a:uFillTx/>
                <a:latin typeface="Poppins" pitchFamily="2" charset="77"/>
                <a:ea typeface="League Spartan" charset="0"/>
                <a:cs typeface="Poppins" pitchFamily="2" charset="77"/>
              </a:rPr>
              <a:t>M</a:t>
            </a:r>
          </a:p>
        </p:txBody>
      </p:sp>
      <p:sp>
        <p:nvSpPr>
          <p:cNvPr id="13" name="TextBox 12">
            <a:extLst>
              <a:ext uri="{FF2B5EF4-FFF2-40B4-BE49-F238E27FC236}">
                <a16:creationId xmlns:a16="http://schemas.microsoft.com/office/drawing/2014/main" id="{86371390-125D-B021-716E-A8723026DEEA}"/>
              </a:ext>
            </a:extLst>
          </p:cNvPr>
          <p:cNvSpPr txBox="1"/>
          <p:nvPr/>
        </p:nvSpPr>
        <p:spPr>
          <a:xfrm>
            <a:off x="4278295" y="1934182"/>
            <a:ext cx="946416" cy="64633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Poppins" pitchFamily="2" charset="77"/>
                <a:ea typeface="League Spartan" charset="0"/>
                <a:cs typeface="Poppins" pitchFamily="2" charset="77"/>
              </a:rPr>
              <a:t>E</a:t>
            </a:r>
          </a:p>
        </p:txBody>
      </p:sp>
      <p:sp>
        <p:nvSpPr>
          <p:cNvPr id="19" name="TextBox 18">
            <a:extLst>
              <a:ext uri="{FF2B5EF4-FFF2-40B4-BE49-F238E27FC236}">
                <a16:creationId xmlns:a16="http://schemas.microsoft.com/office/drawing/2014/main" id="{0777E5C8-92B1-8407-AB1A-3EC719F2F525}"/>
              </a:ext>
            </a:extLst>
          </p:cNvPr>
          <p:cNvSpPr txBox="1"/>
          <p:nvPr/>
        </p:nvSpPr>
        <p:spPr>
          <a:xfrm>
            <a:off x="6973369" y="1933948"/>
            <a:ext cx="946416" cy="64633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A5A5A5"/>
                </a:solidFill>
                <a:effectLst/>
                <a:uLnTx/>
                <a:uFillTx/>
                <a:latin typeface="Poppins" pitchFamily="2" charset="77"/>
                <a:ea typeface="League Spartan" charset="0"/>
                <a:cs typeface="Poppins" pitchFamily="2" charset="77"/>
              </a:rPr>
              <a:t>A</a:t>
            </a:r>
          </a:p>
        </p:txBody>
      </p:sp>
      <p:sp>
        <p:nvSpPr>
          <p:cNvPr id="21" name="TextBox 20">
            <a:extLst>
              <a:ext uri="{FF2B5EF4-FFF2-40B4-BE49-F238E27FC236}">
                <a16:creationId xmlns:a16="http://schemas.microsoft.com/office/drawing/2014/main" id="{0AC2DEB0-E1F5-6A0B-BAEA-0B8F0030FD19}"/>
              </a:ext>
            </a:extLst>
          </p:cNvPr>
          <p:cNvSpPr txBox="1"/>
          <p:nvPr/>
        </p:nvSpPr>
        <p:spPr>
          <a:xfrm>
            <a:off x="9662362" y="1928374"/>
            <a:ext cx="946416" cy="64633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F6B6B">
                    <a:lumMod val="50000"/>
                  </a:srgbClr>
                </a:solidFill>
                <a:effectLst/>
                <a:uLnTx/>
                <a:uFillTx/>
                <a:latin typeface="Poppins" pitchFamily="2" charset="77"/>
                <a:ea typeface="League Spartan" charset="0"/>
                <a:cs typeface="Poppins" pitchFamily="2" charset="77"/>
              </a:rPr>
              <a:t>T</a:t>
            </a:r>
          </a:p>
        </p:txBody>
      </p:sp>
      <p:sp>
        <p:nvSpPr>
          <p:cNvPr id="7" name="TextBox 6">
            <a:extLst>
              <a:ext uri="{FF2B5EF4-FFF2-40B4-BE49-F238E27FC236}">
                <a16:creationId xmlns:a16="http://schemas.microsoft.com/office/drawing/2014/main" id="{F4AECAE1-2042-2693-8470-E29575DBF972}"/>
              </a:ext>
            </a:extLst>
          </p:cNvPr>
          <p:cNvSpPr txBox="1"/>
          <p:nvPr/>
        </p:nvSpPr>
        <p:spPr>
          <a:xfrm>
            <a:off x="587918" y="755420"/>
            <a:ext cx="1101615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a:ln>
                  <a:noFill/>
                </a:ln>
                <a:solidFill>
                  <a:srgbClr val="FFFFFF"/>
                </a:solidFill>
                <a:effectLst/>
                <a:uLnTx/>
                <a:uFillTx/>
                <a:latin typeface="Poppins Light" pitchFamily="2" charset="77"/>
                <a:ea typeface="+mn-ea"/>
                <a:cs typeface="Poppins Light" pitchFamily="2" charset="77"/>
              </a:rPr>
              <a:t>When you may code a diagnosis, document that you’ve done at least one of the following:</a:t>
            </a:r>
          </a:p>
        </p:txBody>
      </p:sp>
    </p:spTree>
    <p:extLst>
      <p:ext uri="{BB962C8B-B14F-4D97-AF65-F5344CB8AC3E}">
        <p14:creationId xmlns:p14="http://schemas.microsoft.com/office/powerpoint/2010/main" val="1724468534"/>
      </p:ext>
    </p:extLst>
  </p:cSld>
  <p:clrMapOvr>
    <a:masterClrMapping/>
  </p:clrMapOvr>
  <mc:AlternateContent xmlns:mc="http://schemas.openxmlformats.org/markup-compatibility/2006" xmlns:p14="http://schemas.microsoft.com/office/powerpoint/2010/main">
    <mc:Choice Requires="p14">
      <p:transition spd="slow" p14:dur="2000" advTm="57752"/>
    </mc:Choice>
    <mc:Fallback xmlns="">
      <p:transition spd="slow" advTm="57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78A5-8594-D72E-ACB7-3D450E3A53CD}"/>
              </a:ext>
            </a:extLst>
          </p:cNvPr>
          <p:cNvSpPr>
            <a:spLocks noGrp="1"/>
          </p:cNvSpPr>
          <p:nvPr>
            <p:ph type="title"/>
          </p:nvPr>
        </p:nvSpPr>
        <p:spPr>
          <a:xfrm>
            <a:off x="533995" y="180262"/>
            <a:ext cx="10972800" cy="664875"/>
          </a:xfrm>
        </p:spPr>
        <p:txBody>
          <a:bodyPr anchor="ctr">
            <a:normAutofit/>
          </a:bodyPr>
          <a:lstStyle/>
          <a:p>
            <a:r>
              <a:rPr lang="en-US"/>
              <a:t>HCC diagnoses must be revisited every calendar year</a:t>
            </a:r>
          </a:p>
        </p:txBody>
      </p:sp>
      <p:sp>
        <p:nvSpPr>
          <p:cNvPr id="4" name="Slide Number Placeholder 3">
            <a:extLst>
              <a:ext uri="{FF2B5EF4-FFF2-40B4-BE49-F238E27FC236}">
                <a16:creationId xmlns:a16="http://schemas.microsoft.com/office/drawing/2014/main" id="{D65EFA32-0FA3-76C8-7779-5DD99B5EDD5D}"/>
              </a:ext>
            </a:extLst>
          </p:cNvPr>
          <p:cNvSpPr>
            <a:spLocks noGrp="1"/>
          </p:cNvSpPr>
          <p:nvPr>
            <p:ph type="sldNum" sz="quarter" idx="4"/>
          </p:nvPr>
        </p:nvSpPr>
        <p:spPr>
          <a:xfrm>
            <a:off x="11431191" y="6443104"/>
            <a:ext cx="542256" cy="365125"/>
          </a:xfrm>
        </p:spPr>
        <p:txBody>
          <a:bodyPr anchor="ctr">
            <a:normAutofit/>
          </a:bodyPr>
          <a:lstStyle/>
          <a:p>
            <a:pPr>
              <a:spcAft>
                <a:spcPts val="600"/>
              </a:spcAft>
            </a:pPr>
            <a:fld id="{1DD94B5B-D30F-4545-8249-7FFD9D2FA383}" type="slidenum">
              <a:rPr lang="en-US" smtClean="0"/>
              <a:pPr>
                <a:spcAft>
                  <a:spcPts val="600"/>
                </a:spcAft>
              </a:pPr>
              <a:t>7</a:t>
            </a:fld>
            <a:endParaRPr lang="en-US"/>
          </a:p>
        </p:txBody>
      </p:sp>
      <p:graphicFrame>
        <p:nvGraphicFramePr>
          <p:cNvPr id="7" name="Content Placeholder 2">
            <a:extLst>
              <a:ext uri="{FF2B5EF4-FFF2-40B4-BE49-F238E27FC236}">
                <a16:creationId xmlns:a16="http://schemas.microsoft.com/office/drawing/2014/main" id="{F016737D-27BE-81B9-785C-507C0EEC7D1D}"/>
              </a:ext>
            </a:extLst>
          </p:cNvPr>
          <p:cNvGraphicFramePr>
            <a:graphicFrameLocks noGrp="1"/>
          </p:cNvGraphicFramePr>
          <p:nvPr>
            <p:ph sz="quarter" idx="12"/>
            <p:extLst>
              <p:ext uri="{D42A27DB-BD31-4B8C-83A1-F6EECF244321}">
                <p14:modId xmlns:p14="http://schemas.microsoft.com/office/powerpoint/2010/main" val="3116540224"/>
              </p:ext>
            </p:extLst>
          </p:nvPr>
        </p:nvGraphicFramePr>
        <p:xfrm>
          <a:off x="524544" y="1332075"/>
          <a:ext cx="10982251" cy="480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744611"/>
      </p:ext>
    </p:extLst>
  </p:cSld>
  <p:clrMapOvr>
    <a:masterClrMapping/>
  </p:clrMapOvr>
  <mc:AlternateContent xmlns:mc="http://schemas.openxmlformats.org/markup-compatibility/2006" xmlns:p14="http://schemas.microsoft.com/office/powerpoint/2010/main">
    <mc:Choice Requires="p14">
      <p:transition spd="slow" p14:dur="2000" advTm="38598"/>
    </mc:Choice>
    <mc:Fallback xmlns="">
      <p:transition spd="slow" advTm="385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40B4D-D280-0BD9-27DA-57D73BBE86D4}"/>
              </a:ext>
            </a:extLst>
          </p:cNvPr>
          <p:cNvSpPr>
            <a:spLocks noGrp="1"/>
          </p:cNvSpPr>
          <p:nvPr>
            <p:ph type="body" idx="1"/>
          </p:nvPr>
        </p:nvSpPr>
        <p:spPr/>
        <p:txBody>
          <a:bodyPr/>
          <a:lstStyle/>
          <a:p>
            <a:r>
              <a:rPr lang="en-US"/>
              <a:t>Areas of opportunity – Specific HCC categories</a:t>
            </a:r>
          </a:p>
        </p:txBody>
      </p:sp>
      <p:sp>
        <p:nvSpPr>
          <p:cNvPr id="3" name="Slide Number Placeholder 2">
            <a:extLst>
              <a:ext uri="{FF2B5EF4-FFF2-40B4-BE49-F238E27FC236}">
                <a16:creationId xmlns:a16="http://schemas.microsoft.com/office/drawing/2014/main" id="{E040B955-8854-FA42-4172-781FD2FF2268}"/>
              </a:ext>
            </a:extLst>
          </p:cNvPr>
          <p:cNvSpPr>
            <a:spLocks noGrp="1"/>
          </p:cNvSpPr>
          <p:nvPr>
            <p:ph type="sldNum" sz="quarter" idx="12"/>
          </p:nvPr>
        </p:nvSpPr>
        <p:spPr/>
        <p:txBody>
          <a:bodyPr/>
          <a:lstStyle/>
          <a:p>
            <a:fld id="{1DD94B5B-D30F-4545-8249-7FFD9D2FA383}" type="slidenum">
              <a:rPr lang="en-US" smtClean="0"/>
              <a:t>8</a:t>
            </a:fld>
            <a:endParaRPr lang="en-US"/>
          </a:p>
        </p:txBody>
      </p:sp>
    </p:spTree>
    <p:extLst>
      <p:ext uri="{BB962C8B-B14F-4D97-AF65-F5344CB8AC3E}">
        <p14:creationId xmlns:p14="http://schemas.microsoft.com/office/powerpoint/2010/main" val="1885180448"/>
      </p:ext>
    </p:extLst>
  </p:cSld>
  <p:clrMapOvr>
    <a:masterClrMapping/>
  </p:clrMapOvr>
  <mc:AlternateContent xmlns:mc="http://schemas.openxmlformats.org/markup-compatibility/2006" xmlns:p14="http://schemas.microsoft.com/office/powerpoint/2010/main">
    <mc:Choice Requires="p14">
      <p:transition spd="slow" p14:dur="2000" advTm="7078"/>
    </mc:Choice>
    <mc:Fallback xmlns="">
      <p:transition spd="slow" advTm="70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05182-005A-2B34-87DD-036BC48A64DD}"/>
              </a:ext>
            </a:extLst>
          </p:cNvPr>
          <p:cNvSpPr>
            <a:spLocks noGrp="1"/>
          </p:cNvSpPr>
          <p:nvPr>
            <p:ph type="title"/>
          </p:nvPr>
        </p:nvSpPr>
        <p:spPr>
          <a:xfrm>
            <a:off x="524544" y="222607"/>
            <a:ext cx="10972800" cy="664875"/>
          </a:xfrm>
        </p:spPr>
        <p:txBody>
          <a:bodyPr anchor="ctr">
            <a:normAutofit/>
          </a:bodyPr>
          <a:lstStyle/>
          <a:p>
            <a:r>
              <a:rPr lang="en-US">
                <a:solidFill>
                  <a:srgbClr val="FF0000"/>
                </a:solidFill>
              </a:rPr>
              <a:t>Areas of opportunity </a:t>
            </a:r>
            <a:r>
              <a:rPr lang="en-US"/>
              <a:t>for documentation and coding for providers</a:t>
            </a:r>
          </a:p>
        </p:txBody>
      </p:sp>
      <p:sp>
        <p:nvSpPr>
          <p:cNvPr id="4" name="Slide Number Placeholder 3">
            <a:extLst>
              <a:ext uri="{FF2B5EF4-FFF2-40B4-BE49-F238E27FC236}">
                <a16:creationId xmlns:a16="http://schemas.microsoft.com/office/drawing/2014/main" id="{598C2341-4DC4-4AAB-7171-1F7E3815620A}"/>
              </a:ext>
            </a:extLst>
          </p:cNvPr>
          <p:cNvSpPr>
            <a:spLocks noGrp="1"/>
          </p:cNvSpPr>
          <p:nvPr>
            <p:ph type="sldNum" sz="quarter" idx="4"/>
          </p:nvPr>
        </p:nvSpPr>
        <p:spPr>
          <a:xfrm>
            <a:off x="11431189" y="6443104"/>
            <a:ext cx="542256" cy="365125"/>
          </a:xfrm>
        </p:spPr>
        <p:txBody>
          <a:bodyPr anchor="ctr">
            <a:normAutofit/>
          </a:bodyPr>
          <a:lstStyle/>
          <a:p>
            <a:pPr>
              <a:spcAft>
                <a:spcPts val="600"/>
              </a:spcAft>
            </a:pPr>
            <a:fld id="{489F9553-C816-6842-8939-EE75ECF7EB2B}" type="slidenum">
              <a:rPr lang="en-US" smtClean="0"/>
              <a:pPr>
                <a:spcAft>
                  <a:spcPts val="600"/>
                </a:spcAft>
              </a:pPr>
              <a:t>9</a:t>
            </a:fld>
            <a:endParaRPr lang="en-US"/>
          </a:p>
        </p:txBody>
      </p:sp>
      <p:graphicFrame>
        <p:nvGraphicFramePr>
          <p:cNvPr id="6" name="Content Placeholder 1">
            <a:extLst>
              <a:ext uri="{FF2B5EF4-FFF2-40B4-BE49-F238E27FC236}">
                <a16:creationId xmlns:a16="http://schemas.microsoft.com/office/drawing/2014/main" id="{5391EB96-D8F3-9A01-7E67-E39EFE8EDE3D}"/>
              </a:ext>
            </a:extLst>
          </p:cNvPr>
          <p:cNvGraphicFramePr>
            <a:graphicFrameLocks noGrp="1"/>
          </p:cNvGraphicFramePr>
          <p:nvPr>
            <p:ph sz="quarter" idx="12"/>
            <p:extLst>
              <p:ext uri="{D42A27DB-BD31-4B8C-83A1-F6EECF244321}">
                <p14:modId xmlns:p14="http://schemas.microsoft.com/office/powerpoint/2010/main" val="7438937"/>
              </p:ext>
            </p:extLst>
          </p:nvPr>
        </p:nvGraphicFramePr>
        <p:xfrm>
          <a:off x="524544" y="1332073"/>
          <a:ext cx="10982251" cy="480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device with a number on it&#10;&#10;AI-generated content may be incorrect.">
            <a:extLst>
              <a:ext uri="{FF2B5EF4-FFF2-40B4-BE49-F238E27FC236}">
                <a16:creationId xmlns:a16="http://schemas.microsoft.com/office/drawing/2014/main" id="{9F4D7CD1-4D1F-F927-ABA8-AFEC551C86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198" y="1411509"/>
            <a:ext cx="589547" cy="589547"/>
          </a:xfrm>
          <a:prstGeom prst="rect">
            <a:avLst/>
          </a:prstGeom>
        </p:spPr>
      </p:pic>
      <p:pic>
        <p:nvPicPr>
          <p:cNvPr id="9" name="Picture 8" descr="A cartoon of a human kidney&#10;&#10;AI-generated content may be incorrect.">
            <a:extLst>
              <a:ext uri="{FF2B5EF4-FFF2-40B4-BE49-F238E27FC236}">
                <a16:creationId xmlns:a16="http://schemas.microsoft.com/office/drawing/2014/main" id="{6FD0A0A5-7804-DADF-F090-40C3E4DA88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0703" y="2209182"/>
            <a:ext cx="589547" cy="589547"/>
          </a:xfrm>
          <a:prstGeom prst="rect">
            <a:avLst/>
          </a:prstGeom>
        </p:spPr>
      </p:pic>
      <p:pic>
        <p:nvPicPr>
          <p:cNvPr id="13" name="Picture 12" descr="A red circle with black background&#10;&#10;AI-generated content may be incorrect.">
            <a:extLst>
              <a:ext uri="{FF2B5EF4-FFF2-40B4-BE49-F238E27FC236}">
                <a16:creationId xmlns:a16="http://schemas.microsoft.com/office/drawing/2014/main" id="{FB2D0167-49D4-4208-12DE-183FE5CF1E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4206" y="3034287"/>
            <a:ext cx="589547" cy="589547"/>
          </a:xfrm>
          <a:prstGeom prst="rect">
            <a:avLst/>
          </a:prstGeom>
        </p:spPr>
      </p:pic>
      <p:pic>
        <p:nvPicPr>
          <p:cNvPr id="17" name="Picture 16" descr="A cartoon of a person with clouds and lightning bolt in their hair&#10;&#10;AI-generated content may be incorrect.">
            <a:extLst>
              <a:ext uri="{FF2B5EF4-FFF2-40B4-BE49-F238E27FC236}">
                <a16:creationId xmlns:a16="http://schemas.microsoft.com/office/drawing/2014/main" id="{31638B5B-9592-5D4E-4577-EF7FE89CB4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07422" y="4700822"/>
            <a:ext cx="507104" cy="507104"/>
          </a:xfrm>
          <a:prstGeom prst="rect">
            <a:avLst/>
          </a:prstGeom>
        </p:spPr>
      </p:pic>
      <p:pic>
        <p:nvPicPr>
          <p:cNvPr id="20" name="Picture 19" descr="A cartoon of a person with question marks&#10;&#10;AI-generated content may be incorrect.">
            <a:extLst>
              <a:ext uri="{FF2B5EF4-FFF2-40B4-BE49-F238E27FC236}">
                <a16:creationId xmlns:a16="http://schemas.microsoft.com/office/drawing/2014/main" id="{8F6D6F9C-E4C8-6578-58E8-49B197EC67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74206" y="5496395"/>
            <a:ext cx="526153" cy="526153"/>
          </a:xfrm>
          <a:prstGeom prst="rect">
            <a:avLst/>
          </a:prstGeom>
        </p:spPr>
      </p:pic>
      <p:sp>
        <p:nvSpPr>
          <p:cNvPr id="22" name="TextBox 21">
            <a:extLst>
              <a:ext uri="{FF2B5EF4-FFF2-40B4-BE49-F238E27FC236}">
                <a16:creationId xmlns:a16="http://schemas.microsoft.com/office/drawing/2014/main" id="{37A10751-2D7F-728C-BC04-8EA541AB9915}"/>
              </a:ext>
            </a:extLst>
          </p:cNvPr>
          <p:cNvSpPr txBox="1"/>
          <p:nvPr/>
        </p:nvSpPr>
        <p:spPr>
          <a:xfrm>
            <a:off x="8919349" y="6438897"/>
            <a:ext cx="2807595" cy="369332"/>
          </a:xfrm>
          <a:prstGeom prst="rect">
            <a:avLst/>
          </a:prstGeom>
          <a:noFill/>
        </p:spPr>
        <p:txBody>
          <a:bodyPr wrap="square">
            <a:spAutoFit/>
          </a:bodyPr>
          <a:lstStyle/>
          <a:p>
            <a:r>
              <a:rPr lang="en-US" b="0" i="0">
                <a:solidFill>
                  <a:srgbClr val="777777"/>
                </a:solidFill>
                <a:effectLst/>
                <a:latin typeface="Inter"/>
              </a:rPr>
              <a:t>Images from: Flaticon.com</a:t>
            </a:r>
            <a:endParaRPr lang="en-US"/>
          </a:p>
        </p:txBody>
      </p:sp>
      <p:pic>
        <p:nvPicPr>
          <p:cNvPr id="24" name="Picture 23" descr="A person's feet on a scale&#10;&#10;AI-generated content may be incorrect.">
            <a:extLst>
              <a:ext uri="{FF2B5EF4-FFF2-40B4-BE49-F238E27FC236}">
                <a16:creationId xmlns:a16="http://schemas.microsoft.com/office/drawing/2014/main" id="{15DA3002-8D02-35DD-93BF-125A1F9470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4206" y="3832584"/>
            <a:ext cx="589548" cy="589548"/>
          </a:xfrm>
          <a:prstGeom prst="rect">
            <a:avLst/>
          </a:prstGeom>
        </p:spPr>
      </p:pic>
    </p:spTree>
    <p:extLst>
      <p:ext uri="{BB962C8B-B14F-4D97-AF65-F5344CB8AC3E}">
        <p14:creationId xmlns:p14="http://schemas.microsoft.com/office/powerpoint/2010/main" val="895051391"/>
      </p:ext>
    </p:extLst>
  </p:cSld>
  <p:clrMapOvr>
    <a:masterClrMapping/>
  </p:clrMapOvr>
  <mc:AlternateContent xmlns:mc="http://schemas.openxmlformats.org/markup-compatibility/2006" xmlns:p14="http://schemas.microsoft.com/office/powerpoint/2010/main">
    <mc:Choice Requires="p14">
      <p:transition spd="slow" p14:dur="2000" advTm="16891"/>
    </mc:Choice>
    <mc:Fallback xmlns="">
      <p:transition spd="slow" advTm="16891"/>
    </mc:Fallback>
  </mc:AlternateContent>
</p:sld>
</file>

<file path=ppt/theme/theme1.xml><?xml version="1.0" encoding="utf-8"?>
<a:theme xmlns:a="http://schemas.openxmlformats.org/drawingml/2006/main" name="1_Office Theme">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 Lifestyle Medicine_Template_123" id="{978DFAC9-C235-0A41-827F-A774C3756075}" vid="{B7D81DAE-FA9A-C54D-B04E-399129640DBF}"/>
    </a:ext>
  </a:extLst>
</a:theme>
</file>

<file path=ppt/theme/theme2.xml><?xml version="1.0" encoding="utf-8"?>
<a:theme xmlns:a="http://schemas.openxmlformats.org/drawingml/2006/main" name="2_Office Theme">
  <a:themeElements>
    <a:clrScheme name="Custom 1">
      <a:dk1>
        <a:srgbClr val="6F6B6B"/>
      </a:dk1>
      <a:lt1>
        <a:srgbClr val="FFFFFF"/>
      </a:lt1>
      <a:dk2>
        <a:srgbClr val="69858E"/>
      </a:dk2>
      <a:lt2>
        <a:srgbClr val="C0E1F1"/>
      </a:lt2>
      <a:accent1>
        <a:srgbClr val="B9C844"/>
      </a:accent1>
      <a:accent2>
        <a:srgbClr val="7FA2B2"/>
      </a:accent2>
      <a:accent3>
        <a:srgbClr val="A5A5A5"/>
      </a:accent3>
      <a:accent4>
        <a:srgbClr val="C0E1F1"/>
      </a:accent4>
      <a:accent5>
        <a:srgbClr val="C4D444"/>
      </a:accent5>
      <a:accent6>
        <a:srgbClr val="A4A494"/>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 Lifestyle Medicine_Template_123" id="{978DFAC9-C235-0A41-827F-A774C3756075}" vid="{B7D81DAE-FA9A-C54D-B04E-399129640D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ourceType xmlns="b0bfd09d-1b90-4f58-8f44-18460444b66f" xsi:nil="true"/>
    <Source xmlns="b0bfd09d-1b90-4f58-8f44-18460444b66f" xsi:nil="true"/>
    <Description xmlns="b0bfd09d-1b90-4f58-8f44-18460444b66f" xsi:nil="true"/>
    <PHIConfidential xmlns="b0bfd09d-1b90-4f58-8f44-18460444b6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F1CD810FB3384886B06B9E6807C60A" ma:contentTypeVersion="13" ma:contentTypeDescription="Create a new document." ma:contentTypeScope="" ma:versionID="1ae122e5f90d2c0110007935032a5f5a">
  <xsd:schema xmlns:xsd="http://www.w3.org/2001/XMLSchema" xmlns:xs="http://www.w3.org/2001/XMLSchema" xmlns:p="http://schemas.microsoft.com/office/2006/metadata/properties" xmlns:ns2="b0bfd09d-1b90-4f58-8f44-18460444b66f" targetNamespace="http://schemas.microsoft.com/office/2006/metadata/properties" ma:root="true" ma:fieldsID="e15b3e8b0e00bf5629d534c3006fd4f4" ns2:_="">
    <xsd:import namespace="b0bfd09d-1b90-4f58-8f44-18460444b66f"/>
    <xsd:element name="properties">
      <xsd:complexType>
        <xsd:sequence>
          <xsd:element name="documentManagement">
            <xsd:complexType>
              <xsd:all>
                <xsd:element ref="ns2:ResourceType" minOccurs="0"/>
                <xsd:element ref="ns2:Description" minOccurs="0"/>
                <xsd:element ref="ns2:Source" minOccurs="0"/>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MediaServiceGenerationTime" minOccurs="0"/>
                <xsd:element ref="ns2:MediaServiceEventHashCode" minOccurs="0"/>
                <xsd:element ref="ns2:PHIConfidentia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bfd09d-1b90-4f58-8f44-18460444b66f" elementFormDefault="qualified">
    <xsd:import namespace="http://schemas.microsoft.com/office/2006/documentManagement/types"/>
    <xsd:import namespace="http://schemas.microsoft.com/office/infopath/2007/PartnerControls"/>
    <xsd:element name="ResourceType" ma:index="8" nillable="true" ma:displayName="Resource Type" ma:format="Dropdown" ma:internalName="ResourceType">
      <xsd:simpleType>
        <xsd:restriction base="dms:Choice">
          <xsd:enumeration value="External"/>
          <xsd:enumeration value="System Office"/>
          <xsd:enumeration value="Health Ministry"/>
        </xsd:restriction>
      </xsd:simpleType>
    </xsd:element>
    <xsd:element name="Description" ma:index="9" nillable="true" ma:displayName="Description " ma:format="Dropdown" ma:internalName="Description">
      <xsd:simpleType>
        <xsd:restriction base="dms:Note">
          <xsd:maxLength value="255"/>
        </xsd:restriction>
      </xsd:simpleType>
    </xsd:element>
    <xsd:element name="Source" ma:index="10" nillable="true" ma:displayName="Source" ma:format="Dropdown" ma:internalName="Source">
      <xsd:simpleType>
        <xsd:restriction base="dms:Choice">
          <xsd:enumeration value="Education Toolkit"/>
          <xsd:enumeration value="TogetherCare Resource"/>
          <xsd:enumeration value="Health Fidelity"/>
          <xsd:enumeration value="Complianc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PHIConfidential" ma:index="19" nillable="true" ma:displayName="PHIConfidential" ma:internalName="PHIConfidential">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C48E58-71FA-4A3D-8E4F-D8361515A9C9}">
  <ds:schemaRefs>
    <ds:schemaRef ds:uri="http://schemas.microsoft.com/sharepoint/v3/contenttype/forms"/>
  </ds:schemaRefs>
</ds:datastoreItem>
</file>

<file path=customXml/itemProps2.xml><?xml version="1.0" encoding="utf-8"?>
<ds:datastoreItem xmlns:ds="http://schemas.openxmlformats.org/officeDocument/2006/customXml" ds:itemID="{5CF1164B-690D-46A8-BE7B-A17363EFE719}">
  <ds:schemaRefs>
    <ds:schemaRef ds:uri="http://purl.org/dc/dcmitype/"/>
    <ds:schemaRef ds:uri="http://schemas.microsoft.com/office/2006/metadata/properties"/>
    <ds:schemaRef ds:uri="b0bfd09d-1b90-4f58-8f44-18460444b66f"/>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CC13FC35-0DF7-4406-89DE-B60B17D28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bfd09d-1b90-4f58-8f44-18460444b6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3853</Words>
  <Application>Microsoft Office PowerPoint</Application>
  <PresentationFormat>Widescreen</PresentationFormat>
  <Paragraphs>468</Paragraphs>
  <Slides>18</Slides>
  <Notes>18</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Aptos</vt:lpstr>
      <vt:lpstr>Arial</vt:lpstr>
      <vt:lpstr>Calibri</vt:lpstr>
      <vt:lpstr>Helvetica Light</vt:lpstr>
      <vt:lpstr>inter</vt:lpstr>
      <vt:lpstr>inter</vt:lpstr>
      <vt:lpstr>Lato Light</vt:lpstr>
      <vt:lpstr>Poppins</vt:lpstr>
      <vt:lpstr>Poppins Light</vt:lpstr>
      <vt:lpstr>Symbol</vt:lpstr>
      <vt:lpstr>Times</vt:lpstr>
      <vt:lpstr>Wingdings</vt:lpstr>
      <vt:lpstr>1_Office Theme</vt:lpstr>
      <vt:lpstr>2_Office Theme</vt:lpstr>
      <vt:lpstr>Clinical Condition Documentation –  Information for Trinity Health Providers</vt:lpstr>
      <vt:lpstr>Importance of Risk Adjustment</vt:lpstr>
      <vt:lpstr>What is Risk Adjustment?</vt:lpstr>
      <vt:lpstr>How is Risk Score (RAF) Calculated?</vt:lpstr>
      <vt:lpstr>PowerPoint Presentation</vt:lpstr>
      <vt:lpstr>PowerPoint Presentation</vt:lpstr>
      <vt:lpstr>HCC diagnoses must be revisited every calendar year</vt:lpstr>
      <vt:lpstr>PowerPoint Presentation</vt:lpstr>
      <vt:lpstr>Areas of opportunity for documentation and coding for providers</vt:lpstr>
      <vt:lpstr>Diabetes Areas of Opportunity </vt:lpstr>
      <vt:lpstr>PowerPoint Presentation</vt:lpstr>
      <vt:lpstr>Diabetes Documentation -  Additional Best Practices</vt:lpstr>
      <vt:lpstr>Chronic Kidney Disease (CKD) Areas of Opportunity </vt:lpstr>
      <vt:lpstr>Malignancy Areas of Opportunity</vt:lpstr>
      <vt:lpstr>Morbid Obesity Areas of Opportunity </vt:lpstr>
      <vt:lpstr>Major Depression Areas of Opportunity</vt:lpstr>
      <vt:lpstr>Dementia / Alzheimer’s Disease Areas of Opportunity </vt:lpstr>
      <vt:lpstr>Questions / Resources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Bartman</dc:creator>
  <cp:lastModifiedBy>Kim Kendrick</cp:lastModifiedBy>
  <cp:revision>4</cp:revision>
  <dcterms:created xsi:type="dcterms:W3CDTF">2025-02-25T14:32:31Z</dcterms:created>
  <dcterms:modified xsi:type="dcterms:W3CDTF">2026-03-26T17:33:51Z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0x010100DCF1CD810FB3384886B06B9E6807C60A</vt:lpwstr>
  </property>
</Properties>
</file>