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8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79" r:id="rId6"/>
  </p:sldMasterIdLst>
  <p:notesMasterIdLst>
    <p:notesMasterId r:id="rId31"/>
  </p:notesMasterIdLst>
  <p:sldIdLst>
    <p:sldId id="2147471737" r:id="rId7"/>
    <p:sldId id="2147482575" r:id="rId8"/>
    <p:sldId id="258" r:id="rId9"/>
    <p:sldId id="259" r:id="rId10"/>
    <p:sldId id="2147482581" r:id="rId11"/>
    <p:sldId id="2147472480" r:id="rId12"/>
    <p:sldId id="263" r:id="rId13"/>
    <p:sldId id="264" r:id="rId14"/>
    <p:sldId id="2147482573" r:id="rId15"/>
    <p:sldId id="260" r:id="rId16"/>
    <p:sldId id="262" r:id="rId17"/>
    <p:sldId id="261" r:id="rId18"/>
    <p:sldId id="265" r:id="rId19"/>
    <p:sldId id="266" r:id="rId20"/>
    <p:sldId id="2147482579" r:id="rId21"/>
    <p:sldId id="2147482574" r:id="rId22"/>
    <p:sldId id="2147482580" r:id="rId23"/>
    <p:sldId id="268" r:id="rId24"/>
    <p:sldId id="269" r:id="rId25"/>
    <p:sldId id="2147482584" r:id="rId26"/>
    <p:sldId id="2147482582" r:id="rId27"/>
    <p:sldId id="2147482583" r:id="rId28"/>
    <p:sldId id="2147482576" r:id="rId29"/>
    <p:sldId id="21474825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1C15-90BB-8B7E-C7DD-93610D9DACC5}" name="Michelle Sebastian" initials="MS" userId="S::michelle.sebastian@sjhsyr.org::67b3b1fd-2b5a-45ef-8549-b739e70bcd21" providerId="AD"/>
  <p188:author id="{0E8CE67E-5843-9AE4-D554-BBC584294048}" name="Michelle Sebastian" initials="MS" userId="S::Michelle.Sebastian@sjhsyr.org::67b3b1fd-2b5a-45ef-8549-b739e70bcd21" providerId="AD"/>
  <p188:author id="{2CA8DAC7-3AE0-1E39-748C-D74AD03D32C0}" name="Adriana C. Quiroga-Garcia" initials="AQ" userId="S::Adriana.Garcia@sjhsyr.org::6a9f2680-00a1-4712-949b-1ac8c0866a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138A8-A452-4592-979E-B687247AED5A}" v="1" dt="2026-03-18T14:14:02.6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C. Quiroga-Garcia" userId="6a9f2680-00a1-4712-949b-1ac8c0866aed" providerId="ADAL" clId="{D41EB2F4-1575-4AB4-86D4-25883C334E2C}"/>
    <pc:docChg chg="undo custSel addSld delSld modSld sldOrd">
      <pc:chgData name="Adriana C. Quiroga-Garcia" userId="6a9f2680-00a1-4712-949b-1ac8c0866aed" providerId="ADAL" clId="{D41EB2F4-1575-4AB4-86D4-25883C334E2C}" dt="2026-03-18T15:16:59.421" v="2125"/>
      <pc:docMkLst>
        <pc:docMk/>
      </pc:docMkLst>
      <pc:sldChg chg="modSp mod">
        <pc:chgData name="Adriana C. Quiroga-Garcia" userId="6a9f2680-00a1-4712-949b-1ac8c0866aed" providerId="ADAL" clId="{D41EB2F4-1575-4AB4-86D4-25883C334E2C}" dt="2026-03-10T17:28:44.006" v="960" actId="27107"/>
        <pc:sldMkLst>
          <pc:docMk/>
          <pc:sldMk cId="0" sldId="259"/>
        </pc:sldMkLst>
        <pc:spChg chg="mod">
          <ac:chgData name="Adriana C. Quiroga-Garcia" userId="6a9f2680-00a1-4712-949b-1ac8c0866aed" providerId="ADAL" clId="{D41EB2F4-1575-4AB4-86D4-25883C334E2C}" dt="2026-03-10T17:28:44.006" v="960" actId="27107"/>
          <ac:spMkLst>
            <pc:docMk/>
            <pc:sldMk cId="0" sldId="259"/>
            <ac:spMk id="8" creationId="{00000000-0000-0000-0000-000000000000}"/>
          </ac:spMkLst>
        </pc:spChg>
      </pc:sldChg>
      <pc:sldChg chg="addSp modSp mod">
        <pc:chgData name="Adriana C. Quiroga-Garcia" userId="6a9f2680-00a1-4712-949b-1ac8c0866aed" providerId="ADAL" clId="{D41EB2F4-1575-4AB4-86D4-25883C334E2C}" dt="2026-03-10T15:39:40.194" v="444" actId="1076"/>
        <pc:sldMkLst>
          <pc:docMk/>
          <pc:sldMk cId="0" sldId="260"/>
        </pc:sldMkLst>
        <pc:spChg chg="mod">
          <ac:chgData name="Adriana C. Quiroga-Garcia" userId="6a9f2680-00a1-4712-949b-1ac8c0866aed" providerId="ADAL" clId="{D41EB2F4-1575-4AB4-86D4-25883C334E2C}" dt="2026-03-10T15:38:46.122" v="440" actId="14100"/>
          <ac:spMkLst>
            <pc:docMk/>
            <pc:sldMk cId="0" sldId="260"/>
            <ac:spMk id="7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38:20.320" v="437" actId="14100"/>
          <ac:spMkLst>
            <pc:docMk/>
            <pc:sldMk cId="0" sldId="260"/>
            <ac:spMk id="19" creationId="{00000000-0000-0000-0000-000000000000}"/>
          </ac:spMkLst>
        </pc:spChg>
        <pc:picChg chg="mod">
          <ac:chgData name="Adriana C. Quiroga-Garcia" userId="6a9f2680-00a1-4712-949b-1ac8c0866aed" providerId="ADAL" clId="{D41EB2F4-1575-4AB4-86D4-25883C334E2C}" dt="2026-03-10T15:38:38.593" v="439" actId="1076"/>
          <ac:picMkLst>
            <pc:docMk/>
            <pc:sldMk cId="0" sldId="260"/>
            <ac:picMk id="5" creationId="{00000000-0000-0000-0000-000000000000}"/>
          </ac:picMkLst>
        </pc:picChg>
        <pc:picChg chg="add mod">
          <ac:chgData name="Adriana C. Quiroga-Garcia" userId="6a9f2680-00a1-4712-949b-1ac8c0866aed" providerId="ADAL" clId="{D41EB2F4-1575-4AB4-86D4-25883C334E2C}" dt="2026-03-10T15:39:40.194" v="444" actId="1076"/>
          <ac:picMkLst>
            <pc:docMk/>
            <pc:sldMk cId="0" sldId="260"/>
            <ac:picMk id="20" creationId="{D21EC5AC-37F0-4618-AE29-30149305338E}"/>
          </ac:picMkLst>
        </pc:picChg>
      </pc:sldChg>
      <pc:sldChg chg="modSp mod modAnim">
        <pc:chgData name="Adriana C. Quiroga-Garcia" userId="6a9f2680-00a1-4712-949b-1ac8c0866aed" providerId="ADAL" clId="{D41EB2F4-1575-4AB4-86D4-25883C334E2C}" dt="2026-03-13T17:54:50.486" v="1175"/>
        <pc:sldMkLst>
          <pc:docMk/>
          <pc:sldMk cId="0" sldId="261"/>
        </pc:sldMkLst>
        <pc:spChg chg="mod">
          <ac:chgData name="Adriana C. Quiroga-Garcia" userId="6a9f2680-00a1-4712-949b-1ac8c0866aed" providerId="ADAL" clId="{D41EB2F4-1575-4AB4-86D4-25883C334E2C}" dt="2026-03-10T15:44:28.008" v="586" actId="20577"/>
          <ac:spMkLst>
            <pc:docMk/>
            <pc:sldMk cId="0" sldId="261"/>
            <ac:spMk id="7" creationId="{00000000-0000-0000-0000-000000000000}"/>
          </ac:spMkLst>
        </pc:spChg>
      </pc:sldChg>
      <pc:sldChg chg="modSp mod">
        <pc:chgData name="Adriana C. Quiroga-Garcia" userId="6a9f2680-00a1-4712-949b-1ac8c0866aed" providerId="ADAL" clId="{D41EB2F4-1575-4AB4-86D4-25883C334E2C}" dt="2026-03-10T15:43:28.800" v="553" actId="113"/>
        <pc:sldMkLst>
          <pc:docMk/>
          <pc:sldMk cId="0" sldId="262"/>
        </pc:sldMkLst>
        <pc:spChg chg="mod">
          <ac:chgData name="Adriana C. Quiroga-Garcia" userId="6a9f2680-00a1-4712-949b-1ac8c0866aed" providerId="ADAL" clId="{D41EB2F4-1575-4AB4-86D4-25883C334E2C}" dt="2026-03-10T15:42:33.264" v="517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3:28.800" v="553" actId="113"/>
          <ac:spMkLst>
            <pc:docMk/>
            <pc:sldMk cId="0" sldId="262"/>
            <ac:spMk id="8" creationId="{00000000-0000-0000-0000-000000000000}"/>
          </ac:spMkLst>
        </pc:spChg>
      </pc:sldChg>
      <pc:sldChg chg="modSp mod">
        <pc:chgData name="Adriana C. Quiroga-Garcia" userId="6a9f2680-00a1-4712-949b-1ac8c0866aed" providerId="ADAL" clId="{D41EB2F4-1575-4AB4-86D4-25883C334E2C}" dt="2026-03-10T15:33:12.738" v="383" actId="207"/>
        <pc:sldMkLst>
          <pc:docMk/>
          <pc:sldMk cId="0" sldId="263"/>
        </pc:sldMkLst>
        <pc:spChg chg="mod">
          <ac:chgData name="Adriana C. Quiroga-Garcia" userId="6a9f2680-00a1-4712-949b-1ac8c0866aed" providerId="ADAL" clId="{D41EB2F4-1575-4AB4-86D4-25883C334E2C}" dt="2026-03-10T15:31:45.877" v="378" actId="14100"/>
          <ac:spMkLst>
            <pc:docMk/>
            <pc:sldMk cId="0" sldId="263"/>
            <ac:spMk id="8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33:12.738" v="383" actId="207"/>
          <ac:spMkLst>
            <pc:docMk/>
            <pc:sldMk cId="0" sldId="263"/>
            <ac:spMk id="12" creationId="{00000000-0000-0000-0000-000000000000}"/>
          </ac:spMkLst>
        </pc:spChg>
      </pc:sldChg>
      <pc:sldChg chg="modSp mod modTransition modAnim">
        <pc:chgData name="Adriana C. Quiroga-Garcia" userId="6a9f2680-00a1-4712-949b-1ac8c0866aed" providerId="ADAL" clId="{D41EB2F4-1575-4AB4-86D4-25883C334E2C}" dt="2026-03-13T14:55:43.066" v="1157"/>
        <pc:sldMkLst>
          <pc:docMk/>
          <pc:sldMk cId="0" sldId="264"/>
        </pc:sldMkLst>
        <pc:spChg chg="mod">
          <ac:chgData name="Adriana C. Quiroga-Garcia" userId="6a9f2680-00a1-4712-949b-1ac8c0866aed" providerId="ADAL" clId="{D41EB2F4-1575-4AB4-86D4-25883C334E2C}" dt="2026-03-10T15:34:21.075" v="389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33:58.498" v="384" actId="1076"/>
          <ac:spMkLst>
            <pc:docMk/>
            <pc:sldMk cId="0" sldId="264"/>
            <ac:spMk id="5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34:09.890" v="385" actId="1076"/>
          <ac:spMkLst>
            <pc:docMk/>
            <pc:sldMk cId="0" sldId="264"/>
            <ac:spMk id="6" creationId="{00000000-0000-0000-0000-000000000000}"/>
          </ac:spMkLst>
        </pc:spChg>
      </pc:sldChg>
      <pc:sldChg chg="modSp mod">
        <pc:chgData name="Adriana C. Quiroga-Garcia" userId="6a9f2680-00a1-4712-949b-1ac8c0866aed" providerId="ADAL" clId="{D41EB2F4-1575-4AB4-86D4-25883C334E2C}" dt="2026-03-10T15:48:25.446" v="614" actId="14100"/>
        <pc:sldMkLst>
          <pc:docMk/>
          <pc:sldMk cId="0" sldId="265"/>
        </pc:sldMkLst>
        <pc:spChg chg="mod">
          <ac:chgData name="Adriana C. Quiroga-Garcia" userId="6a9f2680-00a1-4712-949b-1ac8c0866aed" providerId="ADAL" clId="{D41EB2F4-1575-4AB4-86D4-25883C334E2C}" dt="2026-03-10T15:46:10.187" v="603" actId="14100"/>
          <ac:spMkLst>
            <pc:docMk/>
            <pc:sldMk cId="0" sldId="265"/>
            <ac:spMk id="6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6:05.041" v="602" actId="14100"/>
          <ac:spMkLst>
            <pc:docMk/>
            <pc:sldMk cId="0" sldId="265"/>
            <ac:spMk id="7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5:54.949" v="599" actId="14100"/>
          <ac:spMkLst>
            <pc:docMk/>
            <pc:sldMk cId="0" sldId="265"/>
            <ac:spMk id="8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7:39.954" v="606" actId="14100"/>
          <ac:spMkLst>
            <pc:docMk/>
            <pc:sldMk cId="0" sldId="265"/>
            <ac:spMk id="11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8:25.446" v="614" actId="14100"/>
          <ac:spMkLst>
            <pc:docMk/>
            <pc:sldMk cId="0" sldId="265"/>
            <ac:spMk id="12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7:20.436" v="605" actId="1076"/>
          <ac:spMkLst>
            <pc:docMk/>
            <pc:sldMk cId="0" sldId="265"/>
            <ac:spMk id="14" creationId="{00000000-0000-0000-0000-000000000000}"/>
          </ac:spMkLst>
        </pc:spChg>
        <pc:spChg chg="mod">
          <ac:chgData name="Adriana C. Quiroga-Garcia" userId="6a9f2680-00a1-4712-949b-1ac8c0866aed" providerId="ADAL" clId="{D41EB2F4-1575-4AB4-86D4-25883C334E2C}" dt="2026-03-10T15:48:22.829" v="613" actId="14100"/>
          <ac:spMkLst>
            <pc:docMk/>
            <pc:sldMk cId="0" sldId="265"/>
            <ac:spMk id="15" creationId="{00000000-0000-0000-0000-000000000000}"/>
          </ac:spMkLst>
        </pc:spChg>
        <pc:picChg chg="mod">
          <ac:chgData name="Adriana C. Quiroga-Garcia" userId="6a9f2680-00a1-4712-949b-1ac8c0866aed" providerId="ADAL" clId="{D41EB2F4-1575-4AB4-86D4-25883C334E2C}" dt="2026-03-10T15:45:57.814" v="600" actId="14100"/>
          <ac:picMkLst>
            <pc:docMk/>
            <pc:sldMk cId="0" sldId="265"/>
            <ac:picMk id="5" creationId="{00000000-0000-0000-0000-000000000000}"/>
          </ac:picMkLst>
        </pc:picChg>
      </pc:sldChg>
      <pc:sldChg chg="modSp mod">
        <pc:chgData name="Adriana C. Quiroga-Garcia" userId="6a9f2680-00a1-4712-949b-1ac8c0866aed" providerId="ADAL" clId="{D41EB2F4-1575-4AB4-86D4-25883C334E2C}" dt="2026-03-10T15:49:53.945" v="631" actId="20577"/>
        <pc:sldMkLst>
          <pc:docMk/>
          <pc:sldMk cId="0" sldId="266"/>
        </pc:sldMkLst>
        <pc:spChg chg="mod">
          <ac:chgData name="Adriana C. Quiroga-Garcia" userId="6a9f2680-00a1-4712-949b-1ac8c0866aed" providerId="ADAL" clId="{D41EB2F4-1575-4AB4-86D4-25883C334E2C}" dt="2026-03-10T15:49:53.945" v="631" actId="20577"/>
          <ac:spMkLst>
            <pc:docMk/>
            <pc:sldMk cId="0" sldId="266"/>
            <ac:spMk id="4" creationId="{59C323A7-18EB-40D2-4CCE-B92F823A4E17}"/>
          </ac:spMkLst>
        </pc:spChg>
      </pc:sldChg>
      <pc:sldChg chg="modSp mod">
        <pc:chgData name="Adriana C. Quiroga-Garcia" userId="6a9f2680-00a1-4712-949b-1ac8c0866aed" providerId="ADAL" clId="{D41EB2F4-1575-4AB4-86D4-25883C334E2C}" dt="2026-03-10T15:56:52.528" v="660" actId="207"/>
        <pc:sldMkLst>
          <pc:docMk/>
          <pc:sldMk cId="0" sldId="268"/>
        </pc:sldMkLst>
        <pc:spChg chg="mod">
          <ac:chgData name="Adriana C. Quiroga-Garcia" userId="6a9f2680-00a1-4712-949b-1ac8c0866aed" providerId="ADAL" clId="{D41EB2F4-1575-4AB4-86D4-25883C334E2C}" dt="2026-03-10T15:56:52.528" v="660" actId="207"/>
          <ac:spMkLst>
            <pc:docMk/>
            <pc:sldMk cId="0" sldId="268"/>
            <ac:spMk id="7" creationId="{00000000-0000-0000-0000-000000000000}"/>
          </ac:spMkLst>
        </pc:spChg>
      </pc:sldChg>
      <pc:sldChg chg="addSp delSp modSp mod">
        <pc:chgData name="Adriana C. Quiroga-Garcia" userId="6a9f2680-00a1-4712-949b-1ac8c0866aed" providerId="ADAL" clId="{D41EB2F4-1575-4AB4-86D4-25883C334E2C}" dt="2026-03-11T14:08:09.701" v="970" actId="6549"/>
        <pc:sldMkLst>
          <pc:docMk/>
          <pc:sldMk cId="2915304583" sldId="2147471737"/>
        </pc:sldMkLst>
        <pc:spChg chg="add del mod">
          <ac:chgData name="Adriana C. Quiroga-Garcia" userId="6a9f2680-00a1-4712-949b-1ac8c0866aed" providerId="ADAL" clId="{D41EB2F4-1575-4AB4-86D4-25883C334E2C}" dt="2026-03-11T14:08:09.701" v="970" actId="6549"/>
          <ac:spMkLst>
            <pc:docMk/>
            <pc:sldMk cId="2915304583" sldId="2147471737"/>
            <ac:spMk id="6" creationId="{13F30886-1C91-DF47-50EB-524F6504146C}"/>
          </ac:spMkLst>
        </pc:spChg>
        <pc:spChg chg="mod">
          <ac:chgData name="Adriana C. Quiroga-Garcia" userId="6a9f2680-00a1-4712-949b-1ac8c0866aed" providerId="ADAL" clId="{D41EB2F4-1575-4AB4-86D4-25883C334E2C}" dt="2026-03-10T15:15:41.991" v="58" actId="20577"/>
          <ac:spMkLst>
            <pc:docMk/>
            <pc:sldMk cId="2915304583" sldId="2147471737"/>
            <ac:spMk id="18" creationId="{00000000-0000-0000-0000-000000000000}"/>
          </ac:spMkLst>
        </pc:spChg>
      </pc:sldChg>
      <pc:sldChg chg="modSp mod">
        <pc:chgData name="Adriana C. Quiroga-Garcia" userId="6a9f2680-00a1-4712-949b-1ac8c0866aed" providerId="ADAL" clId="{D41EB2F4-1575-4AB4-86D4-25883C334E2C}" dt="2026-03-10T15:36:21.519" v="403" actId="14100"/>
        <pc:sldMkLst>
          <pc:docMk/>
          <pc:sldMk cId="3162820095" sldId="2147482573"/>
        </pc:sldMkLst>
        <pc:spChg chg="mod">
          <ac:chgData name="Adriana C. Quiroga-Garcia" userId="6a9f2680-00a1-4712-949b-1ac8c0866aed" providerId="ADAL" clId="{D41EB2F4-1575-4AB4-86D4-25883C334E2C}" dt="2026-03-10T15:34:50.790" v="393" actId="20577"/>
          <ac:spMkLst>
            <pc:docMk/>
            <pc:sldMk cId="3162820095" sldId="2147482573"/>
            <ac:spMk id="3" creationId="{28BA85EA-62B1-36FC-C275-BFE523ACAF17}"/>
          </ac:spMkLst>
        </pc:spChg>
        <pc:spChg chg="mod">
          <ac:chgData name="Adriana C. Quiroga-Garcia" userId="6a9f2680-00a1-4712-949b-1ac8c0866aed" providerId="ADAL" clId="{D41EB2F4-1575-4AB4-86D4-25883C334E2C}" dt="2026-03-10T15:36:00.346" v="401" actId="6549"/>
          <ac:spMkLst>
            <pc:docMk/>
            <pc:sldMk cId="3162820095" sldId="2147482573"/>
            <ac:spMk id="12" creationId="{CD93F7DA-67D7-07EF-D93A-5194E1F26D4F}"/>
          </ac:spMkLst>
        </pc:spChg>
        <pc:spChg chg="mod">
          <ac:chgData name="Adriana C. Quiroga-Garcia" userId="6a9f2680-00a1-4712-949b-1ac8c0866aed" providerId="ADAL" clId="{D41EB2F4-1575-4AB4-86D4-25883C334E2C}" dt="2026-03-10T15:35:57.577" v="400" actId="20577"/>
          <ac:spMkLst>
            <pc:docMk/>
            <pc:sldMk cId="3162820095" sldId="2147482573"/>
            <ac:spMk id="14" creationId="{15B7CB48-8EF0-0DD9-1801-60906919CAD0}"/>
          </ac:spMkLst>
        </pc:spChg>
        <pc:spChg chg="mod">
          <ac:chgData name="Adriana C. Quiroga-Garcia" userId="6a9f2680-00a1-4712-949b-1ac8c0866aed" providerId="ADAL" clId="{D41EB2F4-1575-4AB4-86D4-25883C334E2C}" dt="2026-03-10T15:35:34.297" v="396" actId="255"/>
          <ac:spMkLst>
            <pc:docMk/>
            <pc:sldMk cId="3162820095" sldId="2147482573"/>
            <ac:spMk id="19" creationId="{AC4A7235-88E7-DC9C-BB18-C8316589A45A}"/>
          </ac:spMkLst>
        </pc:spChg>
        <pc:graphicFrameChg chg="mod modGraphic">
          <ac:chgData name="Adriana C. Quiroga-Garcia" userId="6a9f2680-00a1-4712-949b-1ac8c0866aed" providerId="ADAL" clId="{D41EB2F4-1575-4AB4-86D4-25883C334E2C}" dt="2026-03-10T15:36:21.519" v="403" actId="14100"/>
          <ac:graphicFrameMkLst>
            <pc:docMk/>
            <pc:sldMk cId="3162820095" sldId="2147482573"/>
            <ac:graphicFrameMk id="11" creationId="{A4DB3F0E-602F-63D6-6104-66FF24C84D3D}"/>
          </ac:graphicFrameMkLst>
        </pc:graphicFrameChg>
      </pc:sldChg>
      <pc:sldChg chg="delSp modSp mod">
        <pc:chgData name="Adriana C. Quiroga-Garcia" userId="6a9f2680-00a1-4712-949b-1ac8c0866aed" providerId="ADAL" clId="{D41EB2F4-1575-4AB4-86D4-25883C334E2C}" dt="2026-03-10T15:53:59.636" v="658" actId="1076"/>
        <pc:sldMkLst>
          <pc:docMk/>
          <pc:sldMk cId="4283472075" sldId="2147482574"/>
        </pc:sldMkLst>
        <pc:spChg chg="mod">
          <ac:chgData name="Adriana C. Quiroga-Garcia" userId="6a9f2680-00a1-4712-949b-1ac8c0866aed" providerId="ADAL" clId="{D41EB2F4-1575-4AB4-86D4-25883C334E2C}" dt="2026-03-10T15:53:30.367" v="652" actId="14100"/>
          <ac:spMkLst>
            <pc:docMk/>
            <pc:sldMk cId="4283472075" sldId="2147482574"/>
            <ac:spMk id="6" creationId="{7E0EF8D2-50B1-23FF-E4F8-91732898E576}"/>
          </ac:spMkLst>
        </pc:spChg>
        <pc:spChg chg="mod">
          <ac:chgData name="Adriana C. Quiroga-Garcia" userId="6a9f2680-00a1-4712-949b-1ac8c0866aed" providerId="ADAL" clId="{D41EB2F4-1575-4AB4-86D4-25883C334E2C}" dt="2026-03-10T15:53:55.730" v="657" actId="14100"/>
          <ac:spMkLst>
            <pc:docMk/>
            <pc:sldMk cId="4283472075" sldId="2147482574"/>
            <ac:spMk id="10" creationId="{EADE62B9-12F7-4B6C-6AA2-FC84638678FB}"/>
          </ac:spMkLst>
        </pc:spChg>
        <pc:spChg chg="mod">
          <ac:chgData name="Adriana C. Quiroga-Garcia" userId="6a9f2680-00a1-4712-949b-1ac8c0866aed" providerId="ADAL" clId="{D41EB2F4-1575-4AB4-86D4-25883C334E2C}" dt="2026-03-10T15:53:51.637" v="656" actId="1076"/>
          <ac:spMkLst>
            <pc:docMk/>
            <pc:sldMk cId="4283472075" sldId="2147482574"/>
            <ac:spMk id="12" creationId="{021C3152-94E3-B8FB-7965-C66E49269AB9}"/>
          </ac:spMkLst>
        </pc:spChg>
        <pc:spChg chg="mod">
          <ac:chgData name="Adriana C. Quiroga-Garcia" userId="6a9f2680-00a1-4712-949b-1ac8c0866aed" providerId="ADAL" clId="{D41EB2F4-1575-4AB4-86D4-25883C334E2C}" dt="2026-03-10T15:53:59.636" v="658" actId="1076"/>
          <ac:spMkLst>
            <pc:docMk/>
            <pc:sldMk cId="4283472075" sldId="2147482574"/>
            <ac:spMk id="13" creationId="{24048F39-7FD7-F5CD-BC61-530E13AA239C}"/>
          </ac:spMkLst>
        </pc:spChg>
        <pc:spChg chg="mod">
          <ac:chgData name="Adriana C. Quiroga-Garcia" userId="6a9f2680-00a1-4712-949b-1ac8c0866aed" providerId="ADAL" clId="{D41EB2F4-1575-4AB4-86D4-25883C334E2C}" dt="2026-03-10T15:52:22.533" v="644" actId="14100"/>
          <ac:spMkLst>
            <pc:docMk/>
            <pc:sldMk cId="4283472075" sldId="2147482574"/>
            <ac:spMk id="14" creationId="{7405BC4B-EFC4-A41D-619D-E6A1F966DCC9}"/>
          </ac:spMkLst>
        </pc:spChg>
        <pc:spChg chg="mod">
          <ac:chgData name="Adriana C. Quiroga-Garcia" userId="6a9f2680-00a1-4712-949b-1ac8c0866aed" providerId="ADAL" clId="{D41EB2F4-1575-4AB4-86D4-25883C334E2C}" dt="2026-03-10T15:52:18.883" v="643" actId="1076"/>
          <ac:spMkLst>
            <pc:docMk/>
            <pc:sldMk cId="4283472075" sldId="2147482574"/>
            <ac:spMk id="16" creationId="{67D9E6B2-3E63-3A81-ED9E-707868409645}"/>
          </ac:spMkLst>
        </pc:spChg>
        <pc:graphicFrameChg chg="mod modGraphic">
          <ac:chgData name="Adriana C. Quiroga-Garcia" userId="6a9f2680-00a1-4712-949b-1ac8c0866aed" providerId="ADAL" clId="{D41EB2F4-1575-4AB4-86D4-25883C334E2C}" dt="2026-03-10T15:52:28.164" v="645" actId="27107"/>
          <ac:graphicFrameMkLst>
            <pc:docMk/>
            <pc:sldMk cId="4283472075" sldId="2147482574"/>
            <ac:graphicFrameMk id="25" creationId="{0FB7F34F-BF5B-8A7B-5F51-BF0B8C37FCE5}"/>
          </ac:graphicFrameMkLst>
        </pc:graphicFrameChg>
      </pc:sldChg>
      <pc:sldChg chg="addSp delSp modSp mod">
        <pc:chgData name="Adriana C. Quiroga-Garcia" userId="6a9f2680-00a1-4712-949b-1ac8c0866aed" providerId="ADAL" clId="{D41EB2F4-1575-4AB4-86D4-25883C334E2C}" dt="2026-03-12T14:54:13.646" v="1139" actId="1076"/>
        <pc:sldMkLst>
          <pc:docMk/>
          <pc:sldMk cId="2560570515" sldId="2147482575"/>
        </pc:sldMkLst>
        <pc:spChg chg="add del mod">
          <ac:chgData name="Adriana C. Quiroga-Garcia" userId="6a9f2680-00a1-4712-949b-1ac8c0866aed" providerId="ADAL" clId="{D41EB2F4-1575-4AB4-86D4-25883C334E2C}" dt="2026-03-10T15:25:15.235" v="197" actId="1076"/>
          <ac:spMkLst>
            <pc:docMk/>
            <pc:sldMk cId="2560570515" sldId="2147482575"/>
            <ac:spMk id="2" creationId="{6CEC380A-8272-3A6D-7036-7069BEB1699C}"/>
          </ac:spMkLst>
        </pc:spChg>
        <pc:spChg chg="mod">
          <ac:chgData name="Adriana C. Quiroga-Garcia" userId="6a9f2680-00a1-4712-949b-1ac8c0866aed" providerId="ADAL" clId="{D41EB2F4-1575-4AB4-86D4-25883C334E2C}" dt="2026-03-10T17:12:55.175" v="959" actId="6549"/>
          <ac:spMkLst>
            <pc:docMk/>
            <pc:sldMk cId="2560570515" sldId="2147482575"/>
            <ac:spMk id="3" creationId="{4C33DE52-82B8-F01F-4AA9-C5772052E31F}"/>
          </ac:spMkLst>
        </pc:spChg>
        <pc:spChg chg="mod">
          <ac:chgData name="Adriana C. Quiroga-Garcia" userId="6a9f2680-00a1-4712-949b-1ac8c0866aed" providerId="ADAL" clId="{D41EB2F4-1575-4AB4-86D4-25883C334E2C}" dt="2026-03-10T15:24:14.626" v="141" actId="26606"/>
          <ac:spMkLst>
            <pc:docMk/>
            <pc:sldMk cId="2560570515" sldId="2147482575"/>
            <ac:spMk id="5" creationId="{E4E89AA1-024F-6D7D-1B4A-F97DD0ECBC6B}"/>
          </ac:spMkLst>
        </pc:spChg>
        <pc:spChg chg="add mod">
          <ac:chgData name="Adriana C. Quiroga-Garcia" userId="6a9f2680-00a1-4712-949b-1ac8c0866aed" providerId="ADAL" clId="{D41EB2F4-1575-4AB4-86D4-25883C334E2C}" dt="2026-03-12T14:54:13.646" v="1139" actId="1076"/>
          <ac:spMkLst>
            <pc:docMk/>
            <pc:sldMk cId="2560570515" sldId="2147482575"/>
            <ac:spMk id="6" creationId="{6E6BD4CA-4DEC-C120-59F8-3876128987C2}"/>
          </ac:spMkLst>
        </pc:spChg>
        <pc:picChg chg="add mod">
          <ac:chgData name="Adriana C. Quiroga-Garcia" userId="6a9f2680-00a1-4712-949b-1ac8c0866aed" providerId="ADAL" clId="{D41EB2F4-1575-4AB4-86D4-25883C334E2C}" dt="2026-03-12T14:53:02.347" v="1124" actId="1076"/>
          <ac:picMkLst>
            <pc:docMk/>
            <pc:sldMk cId="2560570515" sldId="2147482575"/>
            <ac:picMk id="10" creationId="{672DB3CD-2514-E19D-BAF4-A078E08E1A17}"/>
          </ac:picMkLst>
        </pc:picChg>
      </pc:sldChg>
      <pc:sldChg chg="modSp mod">
        <pc:chgData name="Adriana C. Quiroga-Garcia" userId="6a9f2680-00a1-4712-949b-1ac8c0866aed" providerId="ADAL" clId="{D41EB2F4-1575-4AB4-86D4-25883C334E2C}" dt="2026-03-13T15:05:19.065" v="1168" actId="20577"/>
        <pc:sldMkLst>
          <pc:docMk/>
          <pc:sldMk cId="631297573" sldId="2147482580"/>
        </pc:sldMkLst>
        <pc:spChg chg="mod">
          <ac:chgData name="Adriana C. Quiroga-Garcia" userId="6a9f2680-00a1-4712-949b-1ac8c0866aed" providerId="ADAL" clId="{D41EB2F4-1575-4AB4-86D4-25883C334E2C}" dt="2026-03-13T15:05:19.065" v="1168" actId="20577"/>
          <ac:spMkLst>
            <pc:docMk/>
            <pc:sldMk cId="631297573" sldId="2147482580"/>
            <ac:spMk id="5" creationId="{F8E2CB62-BA7D-239E-C814-701F9DCD7899}"/>
          </ac:spMkLst>
        </pc:spChg>
      </pc:sldChg>
      <pc:sldChg chg="addSp delSp modSp new mod modClrScheme chgLayout">
        <pc:chgData name="Adriana C. Quiroga-Garcia" userId="6a9f2680-00a1-4712-949b-1ac8c0866aed" providerId="ADAL" clId="{D41EB2F4-1575-4AB4-86D4-25883C334E2C}" dt="2026-03-13T18:08:11.227" v="1206" actId="14100"/>
        <pc:sldMkLst>
          <pc:docMk/>
          <pc:sldMk cId="1819912523" sldId="2147482581"/>
        </pc:sldMkLst>
        <pc:spChg chg="mod ord">
          <ac:chgData name="Adriana C. Quiroga-Garcia" userId="6a9f2680-00a1-4712-949b-1ac8c0866aed" providerId="ADAL" clId="{D41EB2F4-1575-4AB4-86D4-25883C334E2C}" dt="2026-03-13T18:04:05.391" v="1177" actId="700"/>
          <ac:spMkLst>
            <pc:docMk/>
            <pc:sldMk cId="1819912523" sldId="2147482581"/>
            <ac:spMk id="3" creationId="{9C30549A-C401-CFAE-9717-4B4674B12DD4}"/>
          </ac:spMkLst>
        </pc:spChg>
        <pc:spChg chg="add mod ord">
          <ac:chgData name="Adriana C. Quiroga-Garcia" userId="6a9f2680-00a1-4712-949b-1ac8c0866aed" providerId="ADAL" clId="{D41EB2F4-1575-4AB4-86D4-25883C334E2C}" dt="2026-03-13T18:04:17.669" v="1181" actId="20577"/>
          <ac:spMkLst>
            <pc:docMk/>
            <pc:sldMk cId="1819912523" sldId="2147482581"/>
            <ac:spMk id="4" creationId="{5C2CB1BF-BC1C-7D75-67E4-3CD978C3C6EE}"/>
          </ac:spMkLst>
        </pc:spChg>
        <pc:spChg chg="add mod ord">
          <ac:chgData name="Adriana C. Quiroga-Garcia" userId="6a9f2680-00a1-4712-949b-1ac8c0866aed" providerId="ADAL" clId="{D41EB2F4-1575-4AB4-86D4-25883C334E2C}" dt="2026-03-13T18:06:15.242" v="1188" actId="207"/>
          <ac:spMkLst>
            <pc:docMk/>
            <pc:sldMk cId="1819912523" sldId="2147482581"/>
            <ac:spMk id="5" creationId="{F89B4340-96D4-2C08-73E0-1832798B62FF}"/>
          </ac:spMkLst>
        </pc:spChg>
        <pc:picChg chg="add mod">
          <ac:chgData name="Adriana C. Quiroga-Garcia" userId="6a9f2680-00a1-4712-949b-1ac8c0866aed" providerId="ADAL" clId="{D41EB2F4-1575-4AB4-86D4-25883C334E2C}" dt="2026-03-13T18:08:11.227" v="1206" actId="14100"/>
          <ac:picMkLst>
            <pc:docMk/>
            <pc:sldMk cId="1819912523" sldId="2147482581"/>
            <ac:picMk id="11" creationId="{ACC4DF82-EEA6-6533-6A6A-4D43EBB748AF}"/>
          </ac:picMkLst>
        </pc:picChg>
        <pc:picChg chg="add mod">
          <ac:chgData name="Adriana C. Quiroga-Garcia" userId="6a9f2680-00a1-4712-949b-1ac8c0866aed" providerId="ADAL" clId="{D41EB2F4-1575-4AB4-86D4-25883C334E2C}" dt="2026-03-13T18:08:04.797" v="1204" actId="1076"/>
          <ac:picMkLst>
            <pc:docMk/>
            <pc:sldMk cId="1819912523" sldId="2147482581"/>
            <ac:picMk id="13" creationId="{17BFAD7C-7475-6B94-6E89-EA80E53E44D6}"/>
          </ac:picMkLst>
        </pc:picChg>
      </pc:sldChg>
      <pc:sldChg chg="modSp new mod">
        <pc:chgData name="Adriana C. Quiroga-Garcia" userId="6a9f2680-00a1-4712-949b-1ac8c0866aed" providerId="ADAL" clId="{D41EB2F4-1575-4AB4-86D4-25883C334E2C}" dt="2026-03-18T14:50:40.087" v="1994" actId="6549"/>
        <pc:sldMkLst>
          <pc:docMk/>
          <pc:sldMk cId="95761389" sldId="2147482582"/>
        </pc:sldMkLst>
        <pc:spChg chg="mod">
          <ac:chgData name="Adriana C. Quiroga-Garcia" userId="6a9f2680-00a1-4712-949b-1ac8c0866aed" providerId="ADAL" clId="{D41EB2F4-1575-4AB4-86D4-25883C334E2C}" dt="2026-03-18T14:50:40.087" v="1994" actId="6549"/>
          <ac:spMkLst>
            <pc:docMk/>
            <pc:sldMk cId="95761389" sldId="2147482582"/>
            <ac:spMk id="2" creationId="{DDEC43C4-87FF-DBF9-77A7-D5F5027DD0EA}"/>
          </ac:spMkLst>
        </pc:spChg>
        <pc:spChg chg="mod">
          <ac:chgData name="Adriana C. Quiroga-Garcia" userId="6a9f2680-00a1-4712-949b-1ac8c0866aed" providerId="ADAL" clId="{D41EB2F4-1575-4AB4-86D4-25883C334E2C}" dt="2026-03-18T14:03:55.560" v="1211" actId="20577"/>
          <ac:spMkLst>
            <pc:docMk/>
            <pc:sldMk cId="95761389" sldId="2147482582"/>
            <ac:spMk id="3" creationId="{CB73FA05-92AF-C2A6-C70C-26199781AF7E}"/>
          </ac:spMkLst>
        </pc:spChg>
      </pc:sldChg>
      <pc:sldChg chg="modSp new mod">
        <pc:chgData name="Adriana C. Quiroga-Garcia" userId="6a9f2680-00a1-4712-949b-1ac8c0866aed" providerId="ADAL" clId="{D41EB2F4-1575-4AB4-86D4-25883C334E2C}" dt="2026-03-18T14:51:06.086" v="1996" actId="20577"/>
        <pc:sldMkLst>
          <pc:docMk/>
          <pc:sldMk cId="2936393779" sldId="2147482583"/>
        </pc:sldMkLst>
        <pc:spChg chg="mod">
          <ac:chgData name="Adriana C. Quiroga-Garcia" userId="6a9f2680-00a1-4712-949b-1ac8c0866aed" providerId="ADAL" clId="{D41EB2F4-1575-4AB4-86D4-25883C334E2C}" dt="2026-03-18T14:51:06.086" v="1996" actId="20577"/>
          <ac:spMkLst>
            <pc:docMk/>
            <pc:sldMk cId="2936393779" sldId="2147482583"/>
            <ac:spMk id="2" creationId="{341D911A-59CF-DC05-AF9D-FDEE192651DA}"/>
          </ac:spMkLst>
        </pc:spChg>
        <pc:spChg chg="mod">
          <ac:chgData name="Adriana C. Quiroga-Garcia" userId="6a9f2680-00a1-4712-949b-1ac8c0866aed" providerId="ADAL" clId="{D41EB2F4-1575-4AB4-86D4-25883C334E2C}" dt="2026-03-18T14:09:03.866" v="1485" actId="20577"/>
          <ac:spMkLst>
            <pc:docMk/>
            <pc:sldMk cId="2936393779" sldId="2147482583"/>
            <ac:spMk id="3" creationId="{597CA35B-D09A-C44E-943F-8F9FA5B9F0D3}"/>
          </ac:spMkLst>
        </pc:spChg>
      </pc:sldChg>
      <pc:sldChg chg="modSp new mod ord">
        <pc:chgData name="Adriana C. Quiroga-Garcia" userId="6a9f2680-00a1-4712-949b-1ac8c0866aed" providerId="ADAL" clId="{D41EB2F4-1575-4AB4-86D4-25883C334E2C}" dt="2026-03-18T15:16:59.421" v="2125"/>
        <pc:sldMkLst>
          <pc:docMk/>
          <pc:sldMk cId="514777065" sldId="2147482584"/>
        </pc:sldMkLst>
        <pc:spChg chg="mod">
          <ac:chgData name="Adriana C. Quiroga-Garcia" userId="6a9f2680-00a1-4712-949b-1ac8c0866aed" providerId="ADAL" clId="{D41EB2F4-1575-4AB4-86D4-25883C334E2C}" dt="2026-03-18T15:16:16.347" v="2123" actId="6549"/>
          <ac:spMkLst>
            <pc:docMk/>
            <pc:sldMk cId="514777065" sldId="2147482584"/>
            <ac:spMk id="2" creationId="{88B345AE-5F3A-7D75-525D-11641D315782}"/>
          </ac:spMkLst>
        </pc:spChg>
        <pc:spChg chg="mod">
          <ac:chgData name="Adriana C. Quiroga-Garcia" userId="6a9f2680-00a1-4712-949b-1ac8c0866aed" providerId="ADAL" clId="{D41EB2F4-1575-4AB4-86D4-25883C334E2C}" dt="2026-03-18T14:12:02.212" v="1672" actId="20577"/>
          <ac:spMkLst>
            <pc:docMk/>
            <pc:sldMk cId="514777065" sldId="2147482584"/>
            <ac:spMk id="3" creationId="{D85DB229-48D7-9454-D5B6-5D7EE9F602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F85AE-9425-44DC-8C1D-2084A2E54398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1A477-C02B-4510-B036-4EA7DB6AB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4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CMS Medicare Managed Care Manual, Ch. 7 (Risk Adjustment): https://www.cms.gov/Regulations-and-Guidance/Guidance/Manuals/downloads/mc86c07.pdf
- CMS/HHS “Final Encounter Data Diagnosis Filtering Logic” (Marketplace risk adjustment eligibility using acceptable CPT/HCPCS): https://www.hhs.gov/guidance/sites/default/files/hhs-guidance-documents/FinalEncounterDataDiagnosisFilteringLogic.pdf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AF documentation/coding guideline (includes AF type codes): https://www.bcbstx.com/docs/provider/tx/claims/claims-filing/coding-billing-and-bundling/afib-doc-code-guideline.pdf
- ICD-10-CM Official Guidelines for Coding &amp; Reporting (FY 2026): https://www.cms.gov/files/document/fy-2026-icd-10-cm-coding-guidelines.pdf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0218C-0CEC-8430-D2AD-409FB4B2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6748E0-30D7-5993-870E-DFB64C9709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12D85-474D-320D-3743-E830D9C0B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AF documentation/coding guideline (includes AF type codes): https://www.bcbstx.com/docs/provider/tx/claims/claims-filing/coding-billing-and-bundling/afib-doc-code-guideline.pdf
- ICD-10-CM Official Guidelines for Coding &amp; Reporting (FY 2026): https://www.cms.gov/files/document/fy-2026-icd-10-cm-coding-guidelines.pdf
[/Sources]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34DC2-7C74-4D63-6BAB-D21A7B5B9B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8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92687-39C7-55BA-1077-E09F10CC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0417AE-00D4-A9E4-E63A-A87227466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AAECD-186F-BF04-FBCD-FC1FE87BE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Example CHF documentation/coding education (payer tip sheet): https://www.arkansastotalcare.com/content/dam/centene/artotalcare/pdfs/508_ARTC21-H-063_Congestive-Heart-Failure-Coding-Tip-Sheet.pdf
- CMS Risk Adjustment overview and model resources (mapping changes are model-year dependent): https://www.cms.gov/medicare/payment/medicare-advantage-rates-statistics/risk-adjustment
[/Sources]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38938-0714-CF4E-C699-4F07EA7745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14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B5B7B-9B39-AA55-7436-B28E04598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E60FC1-457E-87CA-35FE-204851A36E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9D1E3-5583-2A12-4FEF-A163871E8F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ICD-10-CM Official Guidelines for Coding &amp; Reporting (FY 2026): https://www.cms.gov/files/document/fy-2026-icd-10-cm-coding-guidelines.pdf
- AHIMA/ACDIS Guidelines for Achieving a Compliant Query Practice (2022 update): https://ahima.org/media/51ufzhgl/20221212_acdis_practice-brief.pdf
[/Sources]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48D45-F332-DDDC-C482-344555EC5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7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CMS Medicare Managed Care Manual, Ch. 7 (Risk Adjustment): https://www.cms.gov/Regulations-and-Guidance/Guidance/Manuals/downloads/mc86c07.pdf
- Marketplace risk adjustment diagnosis filtering logic (acceptable CPT/HCPCS requirement): https://www.hhs.gov/guidance/sites/default/files/hhs-guidance-documents/FinalEncounterDataDiagnosisFilteringLogic.pdf
- EDGE Server O&amp;MM (supplemental diagnosis file context): https://www.hhs.gov/guidance/sites/default/files/hhs-guidance-documents/CMS/DDC_ES_Issuer_OMM_V2.0_5CR_060718.pdf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AHIMA/ACDIS Guidelines for Achieving a Compliant Query Practice (2022 update): https://ahima.org/media/51ufzhgl/20221212_acdis_practice-brief.pdf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 (outpatient rule-out guidance is in outpatient reporting section): https://www.cms.gov/files/document/fy-2026-icd-10-cm-coding-guidelines.pdf
- AHIMA/ACDIS Guidelines for Achieving a Compliant Query Practice (2022 update): https://ahima.org/media/51ufzhgl/20221212_acdis_practice-brief.pdf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Example provider education noting common non-HCC conditions (includes hypertension): https://www.uclahealth.org/sites/default/files/documents/Katz%20-%20HCC-RAF%20Diagnosis%20Coding__PCP_08-26-2020.pdf
- Example HTN/HF/CKD code pathways (illustrative reference): https://bannerhealthnetwork.com/Document/1123
- ICD-10-CM Official Guidelines for Coding &amp; Reporting (FY 2026): https://www.cms.gov/files/document/fy-2026-icd-10-cm-coding-guidelines.pdf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Example HTN coding education (illustrative reference): https://provider.amerigroup.com/dam/publicdocuments/ALL_CARE_CB_HypertensionBrochure_mrdcoding_tips.pdf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0CD8-DE8D-A823-DEDC-F0430DCCA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FAB5AA-9335-6E70-5C71-BEAFE738C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9B6AB9-A935-A27D-2117-4655EBA6E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ICD-10-CM Official Guidelines for Coding &amp; Reporting (FY 2026): https://www.cms.gov/files/document/fy-2026-icd-10-cm-coding-guidelines.pdf
- Example HTN coding education (illustrative reference): https://provider.amerigroup.com/dam/publicdocuments/ALL_CARE_CB_HypertensionBrochure_mrdcoding_tips.pdf
[/Sources]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941CE-B887-5A93-0129-4A3562A0C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994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Example CHF documentation/coding education (payer tip sheet): https://www.arkansastotalcare.com/content/dam/centene/artotalcare/pdfs/508_ARTC21-H-063_Congestive-Heart-Failure-Coding-Tip-Sheet.pdf
- CMS Risk Adjustment overview and model resources (mapping changes are model-year dependent): https://www.cms.gov/medicare/payment/medicare-advantage-rates-statistics/risk-adjustment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Example hypertension/HF coding education (illustrative reference): https://providers.bcbsal.org/portal/documents/10226/306297/Common%2BHCC%2BICD-10.pdf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ICD-10-CM Official Guidelines for Coding &amp; Reporting (FY 2026): https://www.cms.gov/files/document/fy-2026-icd-10-cm-coding-guidelines.pdf
- Example HF specificity guidance (payer education): https://providers.bcidaho.com/resources/pdfs/providers/provider-risk-education/02-February-2025-email-blast.pdf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[Sources]
- ECG image (CC BY-SA 3.0): https://commons.wikimedia.org/wiki/File:De-Afib_ecg_(CardioNetworks_ECGpedia).jpg
- AF documentation/coding education (includes AF type codes like I48.11): https://www.bcbstx.com/docs/provider/tx/claims/claims-filing/coding-billing-and-bundling/afib-doc-code-guideline.pdf
- CMS Risk Adjustment model resources (mapping depends on model year): https://www.cms.gov/medicare/payment/medicare-advantage-rates-statistics/risk-adjustment
[/Sources]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4A75-577D-854C-8E54-53C25AFE3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3D9EC-378F-CBCB-6BB5-CD0D77F54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E22A-439D-D4B6-E54C-890F3E94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7DB04-D722-82A6-E59D-16E27CB2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D3246-64D4-A38D-A04C-E462809F0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503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034CF-B036-9712-7A14-474423F7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A1A3E-37DE-7972-832B-05F92E086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7D0EF-914D-CBEC-F958-BD344A94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8B8AA-3EA4-69DE-F8D8-047C1F4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7FC05-73E3-1845-E3FD-E3B2E076E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470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26B55-51EF-2E16-C214-0B4A34AE1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97B680-5889-5266-C9CC-D74E49B12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74B7B-BFA7-7A11-BF5F-20E0AED53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6BBEB-96BB-B10B-7461-317DF3FC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3838-D097-ECF4-BD38-4E6645E7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416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rinity PPT Cover Ne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4" y="1250465"/>
            <a:ext cx="3669191" cy="112898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7540" y="5463340"/>
            <a:ext cx="5832784" cy="263608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1914" y="3609493"/>
            <a:ext cx="3519028" cy="63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9313" y="3203861"/>
            <a:ext cx="6556271" cy="100295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197391" y="5035838"/>
            <a:ext cx="5832933" cy="417997"/>
          </a:xfrm>
        </p:spPr>
        <p:txBody>
          <a:bodyPr anchor="ctr">
            <a:noAutofit/>
          </a:bodyPr>
          <a:lstStyle>
            <a:lvl1pPr marL="0" indent="0" algn="l">
              <a:buNone/>
              <a:defRPr sz="1867" b="1">
                <a:solidFill>
                  <a:schemeClr val="bg2"/>
                </a:solidFill>
              </a:defRPr>
            </a:lvl1pPr>
            <a:lvl2pPr algn="r">
              <a:defRPr sz="2133" b="1"/>
            </a:lvl2pPr>
            <a:lvl3pPr algn="r">
              <a:defRPr sz="2133" b="1"/>
            </a:lvl3pPr>
            <a:lvl4pPr algn="r">
              <a:defRPr sz="2133" b="1"/>
            </a:lvl4pPr>
            <a:lvl5pPr algn="r">
              <a:defRPr sz="2133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97540" y="5738023"/>
            <a:ext cx="4393517" cy="268224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00675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rinity PPT Cover New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4" y="1250465"/>
            <a:ext cx="3669191" cy="112898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197540" y="5463340"/>
            <a:ext cx="5832784" cy="263608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81914" y="3609493"/>
            <a:ext cx="3519028" cy="63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667">
                <a:solidFill>
                  <a:schemeClr val="bg1">
                    <a:lumMod val="8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subtitle style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209313" y="3203861"/>
            <a:ext cx="6556271" cy="1002953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197391" y="5035838"/>
            <a:ext cx="5832933" cy="417997"/>
          </a:xfrm>
        </p:spPr>
        <p:txBody>
          <a:bodyPr anchor="ctr">
            <a:noAutofit/>
          </a:bodyPr>
          <a:lstStyle>
            <a:lvl1pPr marL="0" indent="0" algn="l">
              <a:buNone/>
              <a:defRPr sz="1867" b="1">
                <a:solidFill>
                  <a:schemeClr val="bg2"/>
                </a:solidFill>
              </a:defRPr>
            </a:lvl1pPr>
            <a:lvl2pPr algn="r">
              <a:defRPr sz="2133" b="1"/>
            </a:lvl2pPr>
            <a:lvl3pPr algn="r">
              <a:defRPr sz="2133" b="1"/>
            </a:lvl3pPr>
            <a:lvl4pPr algn="r">
              <a:defRPr sz="2133" b="1"/>
            </a:lvl4pPr>
            <a:lvl5pPr algn="r">
              <a:defRPr sz="2133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97540" y="5738023"/>
            <a:ext cx="4393517" cy="268224"/>
          </a:xfrm>
        </p:spPr>
        <p:txBody>
          <a:bodyPr tIns="0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0293911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k Page Blu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D2EB460-1DCA-4BD5-B3A8-1EA4418A2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55A7FBA-5918-4C48-A967-7C34BF26E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5980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eak Page Gree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649F1D1-0825-4B50-8BEF-95AF45F2C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179AF69-5C46-4D9B-8CC7-E77757A2C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7627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reak Page Purpl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65" y="6222600"/>
            <a:ext cx="1462208" cy="449909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03766" y="2841201"/>
            <a:ext cx="7876509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88AB69C-732E-49AE-BECB-8D378F23FB4F}"/>
              </a:ext>
            </a:extLst>
          </p:cNvPr>
          <p:cNvSpPr txBox="1">
            <a:spLocks/>
          </p:cNvSpPr>
          <p:nvPr userDrawn="1"/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©Trinity Health 2020,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A3372C-AC36-43E8-8BC7-39A5D9545FCB}"/>
              </a:ext>
            </a:extLst>
          </p:cNvPr>
          <p:cNvSpPr txBox="1">
            <a:spLocks/>
          </p:cNvSpPr>
          <p:nvPr userDrawn="1"/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69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 Pag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0897" y="4167105"/>
            <a:ext cx="1441736" cy="443612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019F75-2784-4ED4-AB73-BC8C9081E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35032-33D2-4DE1-8067-D8B536D80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6526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4" y="1332073"/>
            <a:ext cx="10982251" cy="4802028"/>
          </a:xfrm>
        </p:spPr>
        <p:txBody>
          <a:bodyPr/>
          <a:lstStyle>
            <a:lvl1pPr marL="380990" indent="-38099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865" indent="-300559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891" indent="-232828">
              <a:spcAft>
                <a:spcPts val="8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5520" indent="-230712">
              <a:spcAft>
                <a:spcPts val="8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800"/>
              </a:spcAft>
              <a:defRPr baseline="0">
                <a:latin typeface="Calibri" panose="020F0502020204030204" pitchFamily="34" charset="0"/>
              </a:defRPr>
            </a:lvl5pPr>
            <a:lvl6pPr marL="3047924" indent="-300559">
              <a:spcAft>
                <a:spcPts val="8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BB93D72-3698-4A30-9E1B-0CB54CDA0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649E196-A228-4709-9F4F-A042ED843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2858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995" y="133207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1995" y="1332075"/>
            <a:ext cx="5384800" cy="452596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4BDDC7F-865E-46EF-A23B-8D3BBF7DB0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3AF8A0B-A75A-4D68-980D-8D2FDA864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42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9D4B3-AEF0-D961-E360-B11E3333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486C-05B2-892F-9209-7012B46B1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5960F-82BF-990C-DC9D-53087679C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05A11-5C83-8510-4207-F3179ECE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21A13-3D37-6F24-6A21-E7AAA508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448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995" y="154920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995" y="218896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7764" y="154920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17764" y="218896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524544" y="4227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1353B21-52B0-4953-B276-A3669209A8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D29E40A1-E341-41AC-B2EE-5B0709804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2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982256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E9CD15A-4B6B-4409-BE7B-1BCE41444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B916BB7-1B61-4A5F-BB48-E5040D046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3422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E862B-10CF-6438-5E14-78FEB4DBF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0FB1B-7AC5-4FBD-8A83-FFB1AC860AE1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50A5B-AF25-E406-E976-02F3F10C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BA79-7AF5-63E6-7D72-C388FEE6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F63-608D-4771-8EF6-AD7D8F74C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280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524544" y="1332073"/>
            <a:ext cx="10982251" cy="4802028"/>
          </a:xfrm>
        </p:spPr>
        <p:txBody>
          <a:bodyPr/>
          <a:lstStyle>
            <a:lvl1pPr marL="380990" indent="-380990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9865" indent="-300559">
              <a:buClr>
                <a:schemeClr val="tx2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891" indent="-232828">
              <a:spcAft>
                <a:spcPts val="800"/>
              </a:spcAft>
              <a:buSzPct val="100000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25520" indent="-230712">
              <a:spcAft>
                <a:spcPts val="800"/>
              </a:spcAft>
              <a:tabLst/>
              <a:defRPr>
                <a:latin typeface="Calibri" panose="020F0502020204030204" pitchFamily="34" charset="0"/>
              </a:defRPr>
            </a:lvl4pPr>
            <a:lvl5pPr>
              <a:spcAft>
                <a:spcPts val="800"/>
              </a:spcAft>
              <a:defRPr baseline="0">
                <a:latin typeface="Calibri" panose="020F0502020204030204" pitchFamily="34" charset="0"/>
              </a:defRPr>
            </a:lvl5pPr>
            <a:lvl6pPr marL="3047924" indent="-300559">
              <a:spcAft>
                <a:spcPts val="800"/>
              </a:spcAft>
              <a:buFontTx/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09" y="6509828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©2022 Trinity Health, All Rights Reserved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4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75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44E72-C88C-4146-B505-3429DF88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559C0-6FE7-EB42-B029-3EDE7BDB5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2E660-7424-BD44-BE17-F0A430DF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0896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1"/>
            <a:ext cx="12190993" cy="6867593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09" y="6509828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©2021 Trinity Health, All Rights Reserved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4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33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75570" y="1136445"/>
            <a:ext cx="4968031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>
                <a:solidFill>
                  <a:srgbClr val="4C9D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" y="6224985"/>
            <a:ext cx="1595461" cy="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4307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" y="1"/>
            <a:ext cx="12190993" cy="686759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5570" y="1136445"/>
            <a:ext cx="4968031" cy="1346139"/>
          </a:xfrm>
        </p:spPr>
        <p:txBody>
          <a:bodyPr anchor="t">
            <a:noAutofit/>
          </a:bodyPr>
          <a:lstStyle>
            <a:lvl1pPr>
              <a:lnSpc>
                <a:spcPts val="4667"/>
              </a:lnSpc>
              <a:defRPr sz="37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99509" y="6509828"/>
            <a:ext cx="5113849" cy="249201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©2021 Trinity Health, All Rights Reserved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431189" y="6443104"/>
            <a:ext cx="542256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33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3" y="6224985"/>
            <a:ext cx="1595461" cy="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422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6742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69033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6FC2-E49E-C6FF-FB87-14E858B7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04092-5950-0B7E-F492-8B5C965D1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5102-01E4-B3B0-0604-B052ACE5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3945B-1F36-BD1F-A2CD-8D13C736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4F7EE-2723-2B9E-49D4-4B5EEDCC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532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8301-FCE3-011C-77EA-2E45461F3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A0D0A-3C51-F0B3-A4EE-98B21C1A6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A9613-6662-F454-FDF2-A43D7AEAD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0925D-82C3-FDDD-4851-C78B5E244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2BAE6-FFDA-E0A9-7BF9-D56A07DD8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83226-3834-9327-E49A-C2A05C0B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09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796D-82D5-A6A5-104F-C4DCB6D1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A7D1-7247-52C7-3AB3-9B9489A68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5FD09-B8D1-8C86-728A-8F3E406A7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34F6CA-29D6-46EA-E9DF-86636133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5C4A64-0A0D-2E19-047A-55CC6FBB3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CDFAFF-E6EB-A10F-FB1F-500D1940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BB471-93DA-1CF3-8405-07C6BAC6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07F63-1857-F221-FA56-1E6BD6C0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984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8DAD5-CE37-C45D-39E6-B3CC4415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C8F7E-87B3-A3A0-36C4-2F3CE7FA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84E05-2342-2465-1C91-60263897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357FF-37A3-1C91-FC8B-A15DD0D8C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935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667CE-7445-F6E6-DDA8-8A3ED097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ACA3B-6887-6E08-A395-54FDAB1D9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B4D58-E26D-A5B3-8B35-73A51CDE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6535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DDDD9-580E-0916-FE2A-BD33BF00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A8A2B-28D3-9F83-2A72-202F3DFD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2FEC5-BC90-8DD0-2A8D-FB5DD8349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D3F97-5080-916F-FCF6-87095424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BC651-6F88-7979-123D-8F1AC013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C46E2-E9FA-71F0-9F41-5B82635B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528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CDAF-080B-B52C-0148-608A3EC8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68E039-287A-A232-39E2-02F53E7F4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860B1-B85A-BA7D-AE72-2EA14B198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C7889-ECDA-0748-5100-EF66FD18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3617A-C7C6-90E5-04EF-2F3E79C8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34E6E-CFDE-738D-F871-842138DD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21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81347B-0352-F543-4FC6-64EF83E7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E7A41-3165-CDF2-B1FC-81F878ACE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AF27-5E43-3E6D-81C5-EA51E307C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56BB35-19A8-4ABE-B508-70BF65E3F21C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E968-7897-B14E-ABD5-96EAADEC9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D7DEB-8EF9-A60B-8B30-F8E849FE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F4B22-0BBA-4150-B99F-5F0544881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4544" y="460853"/>
            <a:ext cx="10972800" cy="6648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24544" y="1332074"/>
            <a:ext cx="10972800" cy="4840127"/>
          </a:xfrm>
          <a:prstGeom prst="rect">
            <a:avLst/>
          </a:prstGeom>
        </p:spPr>
        <p:txBody>
          <a:bodyPr vert="horz" lIns="0" tIns="9144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44" y="6248758"/>
            <a:ext cx="1441736" cy="443612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67825" y="6473606"/>
            <a:ext cx="2345533" cy="249201"/>
          </a:xfrm>
          <a:prstGeom prst="rect">
            <a:avLst/>
          </a:prstGeom>
        </p:spPr>
        <p:txBody>
          <a:bodyPr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©2020 Trinity Health, All Rights Reserved</a:t>
            </a: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70431" y="6415644"/>
            <a:ext cx="36008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9F9553-C816-6842-8939-EE75ECF7E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ase Page Opt 2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20817"/>
            <a:ext cx="12192000" cy="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2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hdr="0" ftr="0" dt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defRPr sz="3733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80990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7030A0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59865" indent="-300559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itchFamily="34" charset="0"/>
        <a:buChar char="­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68891" indent="-232828" algn="l" defTabSz="609585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19170" indent="-222245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Clr>
          <a:schemeClr val="accent4"/>
        </a:buClr>
        <a:buSzPct val="10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1443531" indent="-224361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Clr>
          <a:schemeClr val="bg1">
            <a:lumMod val="65000"/>
          </a:schemeClr>
        </a:buClr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3352716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359067" indent="0" algn="l" defTabSz="609585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67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Michelle.Sebastian@sjhsyr.org" TargetMode="External"/><Relationship Id="rId3" Type="http://schemas.openxmlformats.org/officeDocument/2006/relationships/hyperlink" Target="mailto:Roshela.Tomlinson@sjhsyr.org" TargetMode="External"/><Relationship Id="rId7" Type="http://schemas.openxmlformats.org/officeDocument/2006/relationships/image" Target="../media/image32.png"/><Relationship Id="rId2" Type="http://schemas.openxmlformats.org/officeDocument/2006/relationships/hyperlink" Target="mailto:Kathleen.Spaulding@sphp.co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11" Type="http://schemas.openxmlformats.org/officeDocument/2006/relationships/hyperlink" Target="mailto:Cynthia.Pickney@sphp.com" TargetMode="External"/><Relationship Id="rId5" Type="http://schemas.openxmlformats.org/officeDocument/2006/relationships/image" Target="../media/image30.png"/><Relationship Id="rId10" Type="http://schemas.openxmlformats.org/officeDocument/2006/relationships/hyperlink" Target="mailto:Robert.Carlin@tsjhsyr.org" TargetMode="External"/><Relationship Id="rId4" Type="http://schemas.openxmlformats.org/officeDocument/2006/relationships/image" Target="../media/image29.png"/><Relationship Id="rId9" Type="http://schemas.openxmlformats.org/officeDocument/2006/relationships/hyperlink" Target="mailto:Adriana.Garcia@sjhsyr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CAFAF-53F7-6348-378B-06A9ED9FB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79" y="3546919"/>
            <a:ext cx="9679081" cy="638175"/>
          </a:xfrm>
        </p:spPr>
        <p:txBody>
          <a:bodyPr anchor="ctr" anchorCtr="0"/>
          <a:lstStyle/>
          <a:p>
            <a:r>
              <a:rPr lang="en-US" dirty="0"/>
              <a:t> </a:t>
            </a:r>
            <a:r>
              <a:rPr lang="en-US" sz="3600" dirty="0"/>
              <a:t>Clinical Condition Documentation (CCD)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F30886-1C91-DF47-50EB-524F65041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43103" y="5454594"/>
            <a:ext cx="5923172" cy="315041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Risk Adjustment Best Practices – 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Improving Documentation for Cardiac Conditions</a:t>
            </a:r>
          </a:p>
          <a:p>
            <a:r>
              <a:rPr lang="en-US" sz="1800" dirty="0">
                <a:solidFill>
                  <a:schemeClr val="tx1"/>
                </a:solidFill>
              </a:rPr>
              <a:t>2026 Q1: CHF, Hypertension, and Arrythmias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8" name="Text 16"/>
          <p:cNvSpPr/>
          <p:nvPr/>
        </p:nvSpPr>
        <p:spPr>
          <a:xfrm>
            <a:off x="1137586" y="4169663"/>
            <a:ext cx="1072865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Provider Education | Risk Adjustment Documentation &amp; HCC Coding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30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-27432"/>
            <a:ext cx="12191695" cy="8503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23490" y="123863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Congestive Heart Failure/Heart Failure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446532" y="541808"/>
            <a:ext cx="11094415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Document the type + acuity + what you did about it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/mnt/data/ra_heart.png"/>
          <p:cNvPicPr>
            <a:picLocks noChangeAspect="1"/>
          </p:cNvPicPr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8158038" y="1143000"/>
            <a:ext cx="2377440" cy="237744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73380" y="1312163"/>
            <a:ext cx="73152" cy="2331720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1001" y="909409"/>
            <a:ext cx="7035546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CHF documentation checklist (high-yield fields)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05968" y="3865600"/>
            <a:ext cx="5669280" cy="23317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351001" y="3847325"/>
            <a:ext cx="73152" cy="2331720"/>
          </a:xfrm>
          <a:prstGeom prst="rect">
            <a:avLst/>
          </a:prstGeom>
          <a:solidFill>
            <a:srgbClr val="92D050"/>
          </a:solidFill>
          <a:ln w="12700">
            <a:solidFill>
              <a:srgbClr val="145D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35434" y="3939908"/>
            <a:ext cx="541324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takeaways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1024128" y="4270248"/>
            <a:ext cx="5376672" cy="1764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Avoid “CHF” alone when the record supports a specific HF type.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If documented, “acute on chronic” is distinct from “chronic.”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Consider relationship with HTN/CKD when clinically supported (see next slides).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595044" y="3865600"/>
            <a:ext cx="5289804" cy="23317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>
                <a:alpha val="99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461346" y="3865600"/>
            <a:ext cx="73152" cy="2331720"/>
          </a:xfrm>
          <a:prstGeom prst="rect">
            <a:avLst/>
          </a:prstGeom>
          <a:solidFill>
            <a:schemeClr val="tx2"/>
          </a:solidFill>
          <a:ln w="12700">
            <a:solidFill>
              <a:srgbClr val="23B5D3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979920" y="3934600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Risk adjustment (RA) emphasis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6693408" y="4407776"/>
            <a:ext cx="5147591" cy="1340384"/>
          </a:xfrm>
          <a:prstGeom prst="rect">
            <a:avLst/>
          </a:prstGeom>
          <a:solidFill>
            <a:schemeClr val="bg1"/>
          </a:solidFill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Document and report to the highest specificity known.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Capturing specificity supports patient’s health status and continuity of care.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Ensure the diagnosis is addressed during the visit (assessment/plan).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77B22-7BD4-864D-980E-4994C5C5E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lang="en-US"/>
          </a:p>
        </p:txBody>
      </p:sp>
      <p:sp>
        <p:nvSpPr>
          <p:cNvPr id="18" name="Shape 11">
            <a:extLst>
              <a:ext uri="{FF2B5EF4-FFF2-40B4-BE49-F238E27FC236}">
                <a16:creationId xmlns:a16="http://schemas.microsoft.com/office/drawing/2014/main" id="{3023250D-B646-207C-B1D3-A70F9A39A582}"/>
              </a:ext>
            </a:extLst>
          </p:cNvPr>
          <p:cNvSpPr/>
          <p:nvPr/>
        </p:nvSpPr>
        <p:spPr>
          <a:xfrm>
            <a:off x="548641" y="1283209"/>
            <a:ext cx="6569684" cy="23317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>
                <a:alpha val="99000"/>
              </a:srgbClr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6"/>
          <p:cNvSpPr/>
          <p:nvPr/>
        </p:nvSpPr>
        <p:spPr>
          <a:xfrm>
            <a:off x="835434" y="1357884"/>
            <a:ext cx="6630841" cy="1947672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Type: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HFrEF vs HFpEF vs combined (systolic/diastolic/combined)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2)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Acuity: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acute, chronic, acute on chronic; decompensated vs stable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3)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EF and/or NYHA class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(if known)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4) </a:t>
            </a:r>
            <a:r>
              <a:rPr lang="en-US" sz="1500" b="1" dirty="0">
                <a:solidFill>
                  <a:schemeClr val="tx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Cause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ischemic, hypertensive, valvular, tachy‑mediated, etc.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5)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Manifestations: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 volume overload, edema, orthopnea, BNP, imaging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6)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Management: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diuretics, GDMT, labs, referral, education, monitoring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 descr="Comment Important outline">
            <a:extLst>
              <a:ext uri="{FF2B5EF4-FFF2-40B4-BE49-F238E27FC236}">
                <a16:creationId xmlns:a16="http://schemas.microsoft.com/office/drawing/2014/main" id="{D21EC5AC-37F0-4618-AE29-301493053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44073" y="192158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13716"/>
            <a:ext cx="12191695" cy="82296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78634" y="142826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Congestive Heart Failure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548640"/>
            <a:ext cx="11094415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Hypertension + Heart Failure (linkage matters)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2553" y="1044702"/>
            <a:ext cx="5130054" cy="338328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49028" y="1069848"/>
            <a:ext cx="105156" cy="338328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48639" y="1284020"/>
            <a:ext cx="4795078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Link the conditions when appropriate!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9633" y="2363724"/>
            <a:ext cx="4902973" cy="1563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Example: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“hypertensive heart disease with HF”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(or clearly attributes HF/heart disease to HTN), ICD‑10‑CM has combination code pathways with an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assumed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 relationship.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25908" y="1115568"/>
            <a:ext cx="1865376" cy="338328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84201" y="1371600"/>
            <a:ext cx="19339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B45309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Less clear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733288" y="2228154"/>
            <a:ext cx="1792224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 HTN, CHF.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 Med refills.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57106" y="950976"/>
            <a:ext cx="3985260" cy="3621024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312353" y="1234440"/>
            <a:ext cx="289407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998B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Clearer linkage</a:t>
            </a: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58607" y="1604772"/>
            <a:ext cx="3401568" cy="1920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Hypertensive heart disease with chronic diastolic HF (HFpEF).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BP above goal; HF symptoms stable today.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Adjust antihypertensive regimen; reinforce sodium restriction.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Continue diuretic PRN edema; monitor weights; follow-up 4 weeks.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00050" y="4748519"/>
            <a:ext cx="11298505" cy="16002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26721" y="4686300"/>
            <a:ext cx="105157" cy="1600200"/>
          </a:xfrm>
          <a:prstGeom prst="rect">
            <a:avLst/>
          </a:prstGeom>
          <a:solidFill>
            <a:srgbClr val="7030A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74420" y="4873752"/>
            <a:ext cx="11109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reminders (high level)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47700" y="5266944"/>
            <a:ext cx="10887075" cy="1042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Combination code rules vary by scenario; follow ICD‑10‑CM conventions and payer guidance.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Hypertensive heart disease WITH HF requires: (1) a hypertensive heart disease code AND (2) an additional HF type code.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Document HF type (systolic/diastolic/combined) and acuity to support specificity.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11460175" y="6601968"/>
            <a:ext cx="365760" cy="2011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6B7280"/>
                </a:solidFill>
                <a:latin typeface="Aptos"/>
              </a:rPr>
              <a:t>10</a:t>
            </a:r>
            <a:endParaRPr lang="en-US" sz="1000" b="0" i="0" u="none" strike="noStrike" kern="1200" cap="none" spc="0" normalizeH="0" baseline="0" noProof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0"/>
            <a:ext cx="12191695" cy="82296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62890" y="97006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CHF Clinical Example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84420" y="486620"/>
            <a:ext cx="11022853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Acute on chronic HFrEF exacerbation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4786" y="1033272"/>
            <a:ext cx="3794760" cy="333756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637164" y="1536192"/>
            <a:ext cx="3561125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B45309"/>
                </a:solidFill>
                <a:latin typeface="Aptos Display" pitchFamily="34" charset="0"/>
              </a:rPr>
              <a:t>Deficient Documentation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005840" y="2263140"/>
            <a:ext cx="3118104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 CHF. Short of breath.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 Continue meds.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+mn-ea"/>
                <a:cs typeface="+mn-cs"/>
              </a:rPr>
              <a:t>What is missing from this note?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4773168" y="1051560"/>
            <a:ext cx="6772126" cy="333756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5330952" y="1261872"/>
            <a:ext cx="52029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998B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Excellent Documentation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193791" y="1673352"/>
            <a:ext cx="6266383" cy="269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Acute on chronic systolic HF (HFrEF); EF 30% (echo 10/2025).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Volume overload with 2+ LE edema, orthopnea; BNP elevated.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Increase loop diuretic x 5 days; daily weights; low‑salt diet.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Continue GDMT (beta blocker/ARNI if tolerated); BMP in 1 week.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Return precautions; cardiology follow‑up in 2 weeks.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22960" y="4617720"/>
            <a:ext cx="10722334" cy="173736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62662" y="4621298"/>
            <a:ext cx="73152" cy="1737360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87552" y="4782312"/>
            <a:ext cx="11109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/ documentation pointers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4128" y="5093208"/>
            <a:ext cx="11073384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Include HF type + acuity (acute vs chronic vs acute on chronic).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Include objective support when available (EF, symptoms, testing).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Document what you did: medication change, monitoring plan, referrals.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0" y="6804660"/>
            <a:ext cx="12191695" cy="533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460174" y="6519672"/>
            <a:ext cx="365760" cy="2011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Aptos"/>
              </a:rPr>
              <a:t>11</a:t>
            </a:r>
            <a:endParaRPr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2296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34315" y="118872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Atrial Fibrillation, Atrial Flutter, and Arrhythmias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512064"/>
            <a:ext cx="11094415" cy="2468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Be specific: what rhythm, what type, what treatment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/mnt/data/afib_ec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686" y="1143000"/>
            <a:ext cx="3566922" cy="2249424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8155686" y="3392424"/>
            <a:ext cx="3566922" cy="210312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4"/>
          <p:cNvSpPr/>
          <p:nvPr/>
        </p:nvSpPr>
        <p:spPr>
          <a:xfrm>
            <a:off x="8155686" y="3410711"/>
            <a:ext cx="3566922" cy="192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Example ECG: atrial fibrillation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48640" y="1090163"/>
            <a:ext cx="7204710" cy="31294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6"/>
          <p:cNvSpPr/>
          <p:nvPr/>
        </p:nvSpPr>
        <p:spPr>
          <a:xfrm>
            <a:off x="329185" y="1090163"/>
            <a:ext cx="73151" cy="3129412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0976" y="1277775"/>
            <a:ext cx="632764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Arrhythmia documentation checklist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59535" y="1648305"/>
            <a:ext cx="6769989" cy="2313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1)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Rhythm diagnosis: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AF, atrial flutter, SVT, VT, bradycardia, AV block, etc.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2)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Type/pattern: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paroxysmal vs persistent vs permanent (for AF)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3)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Clinical status: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symptomatic? RVR? stability? triggers?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4)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Management: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rate vs rhythm control; anticoagulation; ablation history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5)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Device status if relevant: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pacemaker/ICD present and indication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6)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“History of” vs active: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clarify if resolved after ablation/cardioversion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548640" y="4777717"/>
            <a:ext cx="11094416" cy="15844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0"/>
          <p:cNvSpPr/>
          <p:nvPr/>
        </p:nvSpPr>
        <p:spPr>
          <a:xfrm flipH="1">
            <a:off x="329185" y="4539163"/>
            <a:ext cx="73151" cy="1822994"/>
          </a:xfrm>
          <a:prstGeom prst="rect">
            <a:avLst/>
          </a:prstGeom>
          <a:solidFill>
            <a:srgbClr val="92D050"/>
          </a:solidFill>
          <a:ln w="12700">
            <a:solidFill>
              <a:srgbClr val="145D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907431" y="4888207"/>
            <a:ext cx="1110996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 emphasis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859681" y="5149886"/>
            <a:ext cx="10783374" cy="9839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ct val="1100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Document and report to the highest specificity known.</a:t>
            </a:r>
            <a:endParaRPr lang="en-US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Specificity and “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active vs history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” language improves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coding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and clinical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status.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If you are still working it up, document the </a:t>
            </a:r>
            <a:r>
              <a:rPr lang="en-US" sz="1600" b="1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clinical impression and plan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(e.g., “palpitations—evaluate for SVT vs AF”).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6" name="Shape 13"/>
          <p:cNvSpPr/>
          <p:nvPr/>
        </p:nvSpPr>
        <p:spPr>
          <a:xfrm flipV="1">
            <a:off x="0" y="6800850"/>
            <a:ext cx="12191695" cy="70485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460175" y="6480920"/>
            <a:ext cx="365760" cy="2011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Aptos"/>
              </a:rPr>
              <a:t>12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24332" y="123444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Arrhythmia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569976" y="1389292"/>
            <a:ext cx="6957789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ct val="110000"/>
              </a:lnSpc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009881" y="868680"/>
            <a:ext cx="6957788" cy="3799332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34502" y="4842344"/>
            <a:ext cx="11247120" cy="1759624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 flipH="1">
            <a:off x="568602" y="4842344"/>
            <a:ext cx="58005" cy="1759624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14388" y="4928020"/>
            <a:ext cx="11247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/ documentation pointers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156335" y="5269728"/>
            <a:ext cx="9435465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Document the type of arrhythmia when known (SVT, Atrial fibrillation, Atrial flutter, etc.)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Current Status:  Stable, Improved, Worsening.</a:t>
            </a:r>
            <a:endParaRPr lang="en-US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Include treatment rationale (rate control, anticoagulation, monitoring, Pacemaker/Watchman device).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If post-ablation with no recurrence, document “history of” vs active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condition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1460175" y="6601968"/>
            <a:ext cx="365760" cy="2011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Aptos"/>
              </a:rPr>
              <a:t>13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D082AAD0-485E-D1EC-CCB9-AC4DE06662CC}"/>
              </a:ext>
            </a:extLst>
          </p:cNvPr>
          <p:cNvSpPr/>
          <p:nvPr/>
        </p:nvSpPr>
        <p:spPr>
          <a:xfrm>
            <a:off x="5444067" y="1092708"/>
            <a:ext cx="436880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B998B"/>
                </a:solidFill>
                <a:latin typeface="Aptos Display" pitchFamily="34" charset="0"/>
              </a:rPr>
              <a:t>Excellent Documentation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867A9B1F-3C77-FB6A-B00A-DB6250854921}"/>
              </a:ext>
            </a:extLst>
          </p:cNvPr>
          <p:cNvSpPr/>
          <p:nvPr/>
        </p:nvSpPr>
        <p:spPr>
          <a:xfrm>
            <a:off x="5477934" y="1693330"/>
            <a:ext cx="5982241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Symptomatic palpitations; concern for paroxysmal SVT.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ECG today normal sinus rhythm; event monitor ordered.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14‑day monitor; counsel on triggers; ER precautions.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Cardiology referral placed; follow-up after results.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59C323A7-18EB-40D2-4CCE-B92F823A4E17}"/>
              </a:ext>
            </a:extLst>
          </p:cNvPr>
          <p:cNvSpPr/>
          <p:nvPr/>
        </p:nvSpPr>
        <p:spPr>
          <a:xfrm>
            <a:off x="568601" y="868680"/>
            <a:ext cx="4274331" cy="3799332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lvl="0">
              <a:defRPr/>
            </a:pPr>
            <a:r>
              <a:rPr lang="en-US" sz="2800" b="1" dirty="0">
                <a:solidFill>
                  <a:srgbClr val="B45309"/>
                </a:solidFill>
                <a:latin typeface="Aptos Display" pitchFamily="34" charset="0"/>
              </a:rPr>
              <a:t>Deficient Documentation</a:t>
            </a:r>
          </a:p>
          <a:p>
            <a:pPr lvl="0">
              <a:defRPr/>
            </a:pPr>
            <a:endParaRPr lang="en-US" b="1" dirty="0">
              <a:solidFill>
                <a:srgbClr val="B45309"/>
              </a:solidFill>
              <a:latin typeface="Aptos Display" pitchFamily="34" charset="0"/>
            </a:endParaRPr>
          </a:p>
          <a:p>
            <a:pPr lvl="0">
              <a:defRPr/>
            </a:pPr>
            <a:r>
              <a:rPr lang="en-US" sz="1600" kern="0" dirty="0">
                <a:solidFill>
                  <a:srgbClr val="374151"/>
                </a:solidFill>
                <a:latin typeface="Aptos" pitchFamily="34" charset="0"/>
              </a:rPr>
              <a:t>Assessment: Hx of palpitations, asymptomatic.</a:t>
            </a:r>
          </a:p>
          <a:p>
            <a:pPr lvl="0">
              <a:defRPr/>
            </a:pPr>
            <a:r>
              <a:rPr lang="en-US" sz="1600" kern="0" dirty="0">
                <a:solidFill>
                  <a:srgbClr val="374151"/>
                </a:solidFill>
                <a:latin typeface="Aptos" pitchFamily="34" charset="0"/>
              </a:rPr>
              <a:t> </a:t>
            </a:r>
          </a:p>
          <a:p>
            <a:pPr lvl="0">
              <a:defRPr/>
            </a:pPr>
            <a:r>
              <a:rPr lang="en-US" sz="1600" kern="0" dirty="0">
                <a:solidFill>
                  <a:srgbClr val="374151"/>
                </a:solidFill>
                <a:latin typeface="Aptos" pitchFamily="34" charset="0"/>
              </a:rPr>
              <a:t>Plan: Continue meds.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E6368-A6FB-2155-6636-EAD0C4360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CC3D380-838B-0C1E-09DE-B1C1D7862809}"/>
              </a:ext>
            </a:extLst>
          </p:cNvPr>
          <p:cNvSpPr/>
          <p:nvPr/>
        </p:nvSpPr>
        <p:spPr>
          <a:xfrm>
            <a:off x="0" y="0"/>
            <a:ext cx="12191695" cy="68580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C59163F-91D4-CEFE-D411-807FEF19B997}"/>
              </a:ext>
            </a:extLst>
          </p:cNvPr>
          <p:cNvSpPr/>
          <p:nvPr/>
        </p:nvSpPr>
        <p:spPr>
          <a:xfrm>
            <a:off x="224332" y="123444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Atrial Fibrillation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EE69306-7385-B679-AB0C-51A8C8EFF463}"/>
              </a:ext>
            </a:extLst>
          </p:cNvPr>
          <p:cNvSpPr/>
          <p:nvPr/>
        </p:nvSpPr>
        <p:spPr>
          <a:xfrm>
            <a:off x="569976" y="1389292"/>
            <a:ext cx="6957789" cy="3108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>
              <a:lnSpc>
                <a:spcPct val="110000"/>
              </a:lnSpc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EC58993-B245-350F-F38C-770E3EF42E3C}"/>
              </a:ext>
            </a:extLst>
          </p:cNvPr>
          <p:cNvSpPr/>
          <p:nvPr/>
        </p:nvSpPr>
        <p:spPr>
          <a:xfrm>
            <a:off x="5023834" y="868680"/>
            <a:ext cx="6957788" cy="3799332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CAAD3301-2805-8B55-93B7-9B4E75F435A7}"/>
              </a:ext>
            </a:extLst>
          </p:cNvPr>
          <p:cNvSpPr/>
          <p:nvPr/>
        </p:nvSpPr>
        <p:spPr>
          <a:xfrm>
            <a:off x="734502" y="4842344"/>
            <a:ext cx="11247120" cy="189221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8223E5E8-B2A5-98B5-C385-3C91E1EE7945}"/>
              </a:ext>
            </a:extLst>
          </p:cNvPr>
          <p:cNvSpPr/>
          <p:nvPr/>
        </p:nvSpPr>
        <p:spPr>
          <a:xfrm flipH="1">
            <a:off x="565557" y="4928020"/>
            <a:ext cx="58005" cy="1759624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3329161A-F189-820D-14D7-DF2AD4240545}"/>
              </a:ext>
            </a:extLst>
          </p:cNvPr>
          <p:cNvSpPr/>
          <p:nvPr/>
        </p:nvSpPr>
        <p:spPr>
          <a:xfrm>
            <a:off x="1014388" y="4928020"/>
            <a:ext cx="112471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/ documentation pointers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26C66DBE-9686-25B2-DD2E-FFA48EE622A0}"/>
              </a:ext>
            </a:extLst>
          </p:cNvPr>
          <p:cNvSpPr/>
          <p:nvPr/>
        </p:nvSpPr>
        <p:spPr>
          <a:xfrm>
            <a:off x="1156335" y="5269728"/>
            <a:ext cx="10825287" cy="11704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Use AF type when documented (paroxysmal/persistent/chronic/permanent).</a:t>
            </a: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Current Status:  Stable, Improved, Worsening.</a:t>
            </a:r>
            <a:endParaRPr lang="en-US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Include treatment rationale (rate control, anticoagulation, monitoring, Pacemaker/Watchman device, lifestyle changes).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If post-ablation or post-cardioversion with no recurrence, document “history of AF” vs active AF.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Be sure to document if patient still has afib or a recurrence of afib after ablation/cardioversion.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3E495553-43F0-7CE2-22A4-DF6DFDC6A9C1}"/>
              </a:ext>
            </a:extLst>
          </p:cNvPr>
          <p:cNvSpPr/>
          <p:nvPr/>
        </p:nvSpPr>
        <p:spPr>
          <a:xfrm>
            <a:off x="11460175" y="6601968"/>
            <a:ext cx="365760" cy="20116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latin typeface="Aptos"/>
              </a:rPr>
              <a:t>13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7">
            <a:extLst>
              <a:ext uri="{FF2B5EF4-FFF2-40B4-BE49-F238E27FC236}">
                <a16:creationId xmlns:a16="http://schemas.microsoft.com/office/drawing/2014/main" id="{53CA3F0C-D82A-0F3D-3339-101AA73E18BE}"/>
              </a:ext>
            </a:extLst>
          </p:cNvPr>
          <p:cNvSpPr/>
          <p:nvPr/>
        </p:nvSpPr>
        <p:spPr>
          <a:xfrm>
            <a:off x="5444067" y="1092708"/>
            <a:ext cx="4368800" cy="3886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B998B"/>
                </a:solidFill>
                <a:latin typeface="Aptos Display" pitchFamily="34" charset="0"/>
              </a:rPr>
              <a:t>Excellent Documentation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2DBF1E53-A8BE-8903-D3BE-BE876CFA45F5}"/>
              </a:ext>
            </a:extLst>
          </p:cNvPr>
          <p:cNvSpPr/>
          <p:nvPr/>
        </p:nvSpPr>
        <p:spPr>
          <a:xfrm>
            <a:off x="5477934" y="1693330"/>
            <a:ext cx="5982241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Persistent atrial fibrillation (no conversion &gt;7 days).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Rate controlled on metoprolol; denies palpitations today.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Stroke prevention: on apixaban (CHA₂DS₂‑VASc discussed).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Continue metoprolol + apixaban; CBC/Cr monitoring per protocol.</a:t>
            </a:r>
            <a:endParaRPr lang="en-US" sz="1600" dirty="0">
              <a:solidFill>
                <a:prstClr val="black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Discuss rhythm control options; cardiology follow-up in 3 months.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2B6DAF1F-DFE1-2861-2B0D-ED372D624238}"/>
              </a:ext>
            </a:extLst>
          </p:cNvPr>
          <p:cNvSpPr/>
          <p:nvPr/>
        </p:nvSpPr>
        <p:spPr>
          <a:xfrm>
            <a:off x="568601" y="868680"/>
            <a:ext cx="4274331" cy="3799332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lvl="0">
              <a:defRPr/>
            </a:pPr>
            <a:r>
              <a:rPr lang="en-US" sz="2800" b="1" dirty="0">
                <a:solidFill>
                  <a:srgbClr val="B45309"/>
                </a:solidFill>
                <a:latin typeface="Aptos Display" pitchFamily="34" charset="0"/>
              </a:rPr>
              <a:t>Deficient Documentation</a:t>
            </a:r>
          </a:p>
          <a:p>
            <a:pPr lvl="0">
              <a:defRPr/>
            </a:pPr>
            <a:endParaRPr lang="en-US" b="1" dirty="0">
              <a:solidFill>
                <a:srgbClr val="B45309"/>
              </a:solidFill>
              <a:latin typeface="Aptos Display" pitchFamily="34" charset="0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Assessment: A fib.</a:t>
            </a:r>
            <a:endParaRPr lang="en-US" sz="1600" dirty="0">
              <a:solidFill>
                <a:prstClr val="black"/>
              </a:solidFill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Plan: Refer cardio.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5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596BB-E8CB-82D5-BBA0-EFDA56E06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2AE4176-63B5-071F-4948-1028DE1A327A}"/>
              </a:ext>
            </a:extLst>
          </p:cNvPr>
          <p:cNvSpPr/>
          <p:nvPr/>
        </p:nvSpPr>
        <p:spPr>
          <a:xfrm>
            <a:off x="0" y="-4472"/>
            <a:ext cx="12192000" cy="7359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FA0361F-297A-3EAA-D870-73D4D500ECED}"/>
              </a:ext>
            </a:extLst>
          </p:cNvPr>
          <p:cNvSpPr/>
          <p:nvPr/>
        </p:nvSpPr>
        <p:spPr>
          <a:xfrm>
            <a:off x="224790" y="98348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Other Cardiac Conditions Coding Tips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710B9EF-FCE5-E422-D1C8-F19E0A9F9E8F}"/>
              </a:ext>
            </a:extLst>
          </p:cNvPr>
          <p:cNvSpPr/>
          <p:nvPr/>
        </p:nvSpPr>
        <p:spPr>
          <a:xfrm>
            <a:off x="387248" y="466344"/>
            <a:ext cx="1109441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Document the type + acuity + what you did about it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0" descr="/mnt/data/ra_heart.png">
            <a:extLst>
              <a:ext uri="{FF2B5EF4-FFF2-40B4-BE49-F238E27FC236}">
                <a16:creationId xmlns:a16="http://schemas.microsoft.com/office/drawing/2014/main" id="{1BB489D9-515F-3035-7F4A-CC002ACD19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9692640" y="1143000"/>
            <a:ext cx="2377440" cy="2377440"/>
          </a:xfrm>
          <a:prstGeom prst="rect">
            <a:avLst/>
          </a:prstGeom>
        </p:spPr>
      </p:pic>
      <p:sp>
        <p:nvSpPr>
          <p:cNvPr id="7" name="Shape 4">
            <a:extLst>
              <a:ext uri="{FF2B5EF4-FFF2-40B4-BE49-F238E27FC236}">
                <a16:creationId xmlns:a16="http://schemas.microsoft.com/office/drawing/2014/main" id="{12274A7D-9231-6CFE-9C7D-B460211A0D57}"/>
              </a:ext>
            </a:extLst>
          </p:cNvPr>
          <p:cNvSpPr/>
          <p:nvPr/>
        </p:nvSpPr>
        <p:spPr>
          <a:xfrm>
            <a:off x="6466667" y="1138296"/>
            <a:ext cx="73152" cy="1853877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88455C00-AAB1-57A3-E546-676BA4F6BFC9}"/>
              </a:ext>
            </a:extLst>
          </p:cNvPr>
          <p:cNvSpPr/>
          <p:nvPr/>
        </p:nvSpPr>
        <p:spPr>
          <a:xfrm>
            <a:off x="210124" y="1118550"/>
            <a:ext cx="445312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Myocardial Infarction (MI)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7A88C303-850D-6D15-2DF6-027C28E36892}"/>
              </a:ext>
            </a:extLst>
          </p:cNvPr>
          <p:cNvSpPr/>
          <p:nvPr/>
        </p:nvSpPr>
        <p:spPr>
          <a:xfrm>
            <a:off x="535723" y="1567053"/>
            <a:ext cx="5817490" cy="1212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6075" marR="0" lvl="0" indent="-1730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  Site</a:t>
            </a:r>
          </a:p>
          <a:p>
            <a:pPr marL="346075" marR="0" lvl="0" indent="-1730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  Cause or Due to: STEMI, NSTEMI, Embolisms, Angioplasty,    Stent, Thrombosis, Bypass graft</a:t>
            </a:r>
          </a:p>
          <a:p>
            <a:pPr marL="346075" marR="0" lvl="0" indent="-1730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 Chronicity </a:t>
            </a:r>
          </a:p>
          <a:p>
            <a:pPr marL="346075" marR="0" lvl="0" indent="-17303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NOTE: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Acute MI may be reported up to 4 weeks (28 days) after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date it occurred. After that, report “Old myocardial infarction”.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Aptos" pitchFamily="34" charset="0"/>
              <a:ea typeface="Aptos" pitchFamily="34" charset="-122"/>
              <a:cs typeface="Aptos" pitchFamily="34" charset="-120"/>
            </a:endParaRPr>
          </a:p>
        </p:txBody>
      </p:sp>
      <p:sp>
        <p:nvSpPr>
          <p:cNvPr id="10" name="Shape 7">
            <a:extLst>
              <a:ext uri="{FF2B5EF4-FFF2-40B4-BE49-F238E27FC236}">
                <a16:creationId xmlns:a16="http://schemas.microsoft.com/office/drawing/2014/main" id="{EADE62B9-12F7-4B6C-6AA2-FC84638678FB}"/>
              </a:ext>
            </a:extLst>
          </p:cNvPr>
          <p:cNvSpPr/>
          <p:nvPr/>
        </p:nvSpPr>
        <p:spPr>
          <a:xfrm>
            <a:off x="420448" y="3947920"/>
            <a:ext cx="5932765" cy="2087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1E8BD745-5E1E-06FF-5722-5C83D993FCB6}"/>
              </a:ext>
            </a:extLst>
          </p:cNvPr>
          <p:cNvSpPr/>
          <p:nvPr/>
        </p:nvSpPr>
        <p:spPr>
          <a:xfrm>
            <a:off x="262861" y="3709470"/>
            <a:ext cx="73152" cy="233172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021C3152-94E3-B8FB-7965-C66E49269AB9}"/>
              </a:ext>
            </a:extLst>
          </p:cNvPr>
          <p:cNvSpPr/>
          <p:nvPr/>
        </p:nvSpPr>
        <p:spPr>
          <a:xfrm>
            <a:off x="420448" y="3727126"/>
            <a:ext cx="2675823" cy="31375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      Cardiomyopathy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24048F39-7FD7-F5CD-BC61-530E13AA239C}"/>
              </a:ext>
            </a:extLst>
          </p:cNvPr>
          <p:cNvSpPr/>
          <p:nvPr/>
        </p:nvSpPr>
        <p:spPr>
          <a:xfrm>
            <a:off x="530404" y="4402440"/>
            <a:ext cx="5717996" cy="1469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171450" marR="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7030A0"/>
                </a:solidFill>
                <a:latin typeface="Aptos" pitchFamily="34" charset="0"/>
              </a:rPr>
              <a:t>Type: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 dilated, (non)obstructive hypertrophic, alcoholic, drug-related,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7030A0"/>
                </a:solidFill>
                <a:latin typeface="Aptos" pitchFamily="34" charset="0"/>
              </a:rPr>
              <a:t>Cause: </a:t>
            </a:r>
            <a:r>
              <a:rPr lang="fr-FR" sz="1600" dirty="0">
                <a:solidFill>
                  <a:srgbClr val="374151"/>
                </a:solidFill>
                <a:latin typeface="Aptos" pitchFamily="34" charset="0"/>
              </a:rPr>
              <a:t>congenital, alcohol, gout  (must be documented to code)</a:t>
            </a:r>
            <a:endParaRPr lang="en-US" sz="1600" dirty="0">
              <a:solidFill>
                <a:srgbClr val="374151"/>
              </a:solidFill>
              <a:latin typeface="Aptos" pitchFamily="34" charset="0"/>
            </a:endParaRPr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7405BC4B-EFC4-A41D-619D-E6A1F966DCC9}"/>
              </a:ext>
            </a:extLst>
          </p:cNvPr>
          <p:cNvSpPr/>
          <p:nvPr/>
        </p:nvSpPr>
        <p:spPr>
          <a:xfrm>
            <a:off x="7619459" y="4261247"/>
            <a:ext cx="4042137" cy="1617846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67D9E6B2-3E63-3A81-ED9E-707868409645}"/>
              </a:ext>
            </a:extLst>
          </p:cNvPr>
          <p:cNvSpPr/>
          <p:nvPr/>
        </p:nvSpPr>
        <p:spPr>
          <a:xfrm>
            <a:off x="8094827" y="4360971"/>
            <a:ext cx="3038475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Examples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8D42BA8C-FA83-3882-0A3E-45C4FD923B21}"/>
              </a:ext>
            </a:extLst>
          </p:cNvPr>
          <p:cNvSpPr/>
          <p:nvPr/>
        </p:nvSpPr>
        <p:spPr>
          <a:xfrm>
            <a:off x="6922008" y="4270248"/>
            <a:ext cx="5175504" cy="1764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5">
            <a:extLst>
              <a:ext uri="{FF2B5EF4-FFF2-40B4-BE49-F238E27FC236}">
                <a16:creationId xmlns:a16="http://schemas.microsoft.com/office/drawing/2014/main" id="{99F9E7E6-FE8E-D38D-7726-D9ABD8ED6D5E}"/>
              </a:ext>
            </a:extLst>
          </p:cNvPr>
          <p:cNvSpPr/>
          <p:nvPr/>
        </p:nvSpPr>
        <p:spPr>
          <a:xfrm>
            <a:off x="0" y="6804660"/>
            <a:ext cx="12191695" cy="5334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9BCD4964-962A-5F3B-29AF-5761A225A3C5}"/>
              </a:ext>
            </a:extLst>
          </p:cNvPr>
          <p:cNvSpPr/>
          <p:nvPr/>
        </p:nvSpPr>
        <p:spPr>
          <a:xfrm>
            <a:off x="11460175" y="6601968"/>
            <a:ext cx="3657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5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7E0EF8D2-50B1-23FF-E4F8-91732898E576}"/>
              </a:ext>
            </a:extLst>
          </p:cNvPr>
          <p:cNvSpPr/>
          <p:nvPr/>
        </p:nvSpPr>
        <p:spPr>
          <a:xfrm>
            <a:off x="6653273" y="1533714"/>
            <a:ext cx="3205102" cy="10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 Type: stable, unstable, refractory, with documented spasm, or other known form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NOTE: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 combination code should be used for CAD with angina when both are assessed.</a:t>
            </a:r>
          </a:p>
        </p:txBody>
      </p:sp>
      <p:sp>
        <p:nvSpPr>
          <p:cNvPr id="21" name="Text 5">
            <a:extLst>
              <a:ext uri="{FF2B5EF4-FFF2-40B4-BE49-F238E27FC236}">
                <a16:creationId xmlns:a16="http://schemas.microsoft.com/office/drawing/2014/main" id="{5BD6B695-321C-978A-C308-EE5B8F583CE5}"/>
              </a:ext>
            </a:extLst>
          </p:cNvPr>
          <p:cNvSpPr/>
          <p:nvPr/>
        </p:nvSpPr>
        <p:spPr>
          <a:xfrm>
            <a:off x="6363232" y="1138296"/>
            <a:ext cx="3357774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Angina Pectoris(AP)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03F64FE1-8E5F-FEC2-E24F-5A0C5B047C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en-US"/>
          </a:p>
        </p:txBody>
      </p:sp>
      <p:sp>
        <p:nvSpPr>
          <p:cNvPr id="24" name="Shape 4">
            <a:extLst>
              <a:ext uri="{FF2B5EF4-FFF2-40B4-BE49-F238E27FC236}">
                <a16:creationId xmlns:a16="http://schemas.microsoft.com/office/drawing/2014/main" id="{F76CBE68-BB2A-1ED0-D8BB-EB61B8B6716E}"/>
              </a:ext>
            </a:extLst>
          </p:cNvPr>
          <p:cNvSpPr/>
          <p:nvPr/>
        </p:nvSpPr>
        <p:spPr>
          <a:xfrm>
            <a:off x="270847" y="1143000"/>
            <a:ext cx="73152" cy="1853877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FB7F34F-BF5B-8A7B-5F51-BF0B8C37F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80960"/>
              </p:ext>
            </p:extLst>
          </p:nvPr>
        </p:nvGraphicFramePr>
        <p:xfrm>
          <a:off x="8028299" y="4723683"/>
          <a:ext cx="3385413" cy="96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8756">
                  <a:extLst>
                    <a:ext uri="{9D8B030D-6E8A-4147-A177-3AD203B41FA5}">
                      <a16:colId xmlns:a16="http://schemas.microsoft.com/office/drawing/2014/main" val="2512708650"/>
                    </a:ext>
                  </a:extLst>
                </a:gridCol>
                <a:gridCol w="796657">
                  <a:extLst>
                    <a:ext uri="{9D8B030D-6E8A-4147-A177-3AD203B41FA5}">
                      <a16:colId xmlns:a16="http://schemas.microsoft.com/office/drawing/2014/main" val="30138729"/>
                    </a:ext>
                  </a:extLst>
                </a:gridCol>
              </a:tblGrid>
              <a:tr h="2757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Myocardial infarction, type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I21.A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440485"/>
                  </a:ext>
                </a:extLst>
              </a:tr>
              <a:tr h="2757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Coronary artery disease with other angina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I25.18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72766"/>
                  </a:ext>
                </a:extLst>
              </a:tr>
              <a:tr h="2757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Alcoholic cardiomyopathy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I42.6 and F10.-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2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47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F12C7-8F3F-C72B-3611-8BD15A5F2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08F81AE-5EA2-3BB8-4965-8972145A010F}"/>
              </a:ext>
            </a:extLst>
          </p:cNvPr>
          <p:cNvSpPr/>
          <p:nvPr/>
        </p:nvSpPr>
        <p:spPr>
          <a:xfrm>
            <a:off x="0" y="0"/>
            <a:ext cx="12191695" cy="74980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15197B8-4729-51A5-E06C-D4153C1BA4A0}"/>
              </a:ext>
            </a:extLst>
          </p:cNvPr>
          <p:cNvSpPr/>
          <p:nvPr/>
        </p:nvSpPr>
        <p:spPr>
          <a:xfrm>
            <a:off x="186690" y="73152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</a:rPr>
              <a:t>Don’t Forget…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1C27D2B-23F2-DFB2-FB5D-B26A5F9E26E1}"/>
              </a:ext>
            </a:extLst>
          </p:cNvPr>
          <p:cNvSpPr/>
          <p:nvPr/>
        </p:nvSpPr>
        <p:spPr>
          <a:xfrm>
            <a:off x="548640" y="475488"/>
            <a:ext cx="11094415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Status codes should be reported when relevant to the encounter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8E2CB62-BA7D-239E-C814-701F9DCD7899}"/>
              </a:ext>
            </a:extLst>
          </p:cNvPr>
          <p:cNvSpPr/>
          <p:nvPr/>
        </p:nvSpPr>
        <p:spPr>
          <a:xfrm>
            <a:off x="545310" y="1233678"/>
            <a:ext cx="5413248" cy="44622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anose="020B0004020202020204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anose="020B0004020202020204" pitchFamily="34" charset="0"/>
                <a:ea typeface="Aptos" pitchFamily="34" charset="-122"/>
                <a:cs typeface="Aptos" pitchFamily="34" charset="-120"/>
              </a:rPr>
              <a:t>Long term (current) use of anticoagulants – Z79.01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Long term (current) use of aspirin – Z79.82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Long term (current) use of anti-platelets</a:t>
            </a:r>
            <a:r>
              <a:rPr lang="en-US" sz="1600">
                <a:solidFill>
                  <a:srgbClr val="374151"/>
                </a:solidFill>
                <a:latin typeface="Aptos" pitchFamily="34" charset="0"/>
              </a:rPr>
              <a:t>/anti-thrombotic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– Z79.02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Documentation should clearly identify which medication patient is taking.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Codes may be reported even when first prescribing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the medication, if the intent is for long term use. 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Do not report when medication is used for short term effect, such as during a hospitalization.</a:t>
            </a:r>
            <a:endParaRPr lang="en-US" sz="1600" dirty="0">
              <a:solidFill>
                <a:prstClr val="black"/>
              </a:solidFill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A94A931-6D32-0FE6-6CD3-1CF495D4795D}"/>
              </a:ext>
            </a:extLst>
          </p:cNvPr>
          <p:cNvSpPr/>
          <p:nvPr/>
        </p:nvSpPr>
        <p:spPr>
          <a:xfrm flipH="1">
            <a:off x="370568" y="1233678"/>
            <a:ext cx="83408" cy="4462272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3FCBC516-56FB-1B1E-51A8-D02D275C8667}"/>
              </a:ext>
            </a:extLst>
          </p:cNvPr>
          <p:cNvSpPr/>
          <p:nvPr/>
        </p:nvSpPr>
        <p:spPr>
          <a:xfrm>
            <a:off x="820196" y="1451610"/>
            <a:ext cx="541324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111827"/>
                </a:solidFill>
                <a:latin typeface="Aptos Display" pitchFamily="34" charset="0"/>
              </a:rPr>
              <a:t>Common Medications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52902CB-1525-B139-A6E5-69078D9C7A54}"/>
              </a:ext>
            </a:extLst>
          </p:cNvPr>
          <p:cNvSpPr/>
          <p:nvPr/>
        </p:nvSpPr>
        <p:spPr>
          <a:xfrm>
            <a:off x="6496364" y="1207008"/>
            <a:ext cx="5468112" cy="44622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lang="en-US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heart transplant – Z94.1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heart assist device – Z95.811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implantable artificial heart – Z95.812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aortocoronary (bypass) graft – Z95.1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ICD – Z95.810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374151"/>
              </a:solidFill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Presence of pacemaker – Z95.0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Aptos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</a:rPr>
              <a:t>For transplants, a code may also be appropriate to identify any </a:t>
            </a:r>
            <a:r>
              <a:rPr lang="en-US" sz="1600" dirty="0">
                <a:solidFill>
                  <a:srgbClr val="374151"/>
                </a:solidFill>
                <a:latin typeface="Aptos" pitchFamily="34" charset="0"/>
              </a:rPr>
              <a:t>immunosuppressant medication.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7A15E7D7-C590-6217-6BFC-31F99FEF3655}"/>
              </a:ext>
            </a:extLst>
          </p:cNvPr>
          <p:cNvSpPr/>
          <p:nvPr/>
        </p:nvSpPr>
        <p:spPr>
          <a:xfrm>
            <a:off x="6347107" y="1328166"/>
            <a:ext cx="72064" cy="4367784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3D5E3973-9A7A-4496-468C-A5A9AB14DE2F}"/>
              </a:ext>
            </a:extLst>
          </p:cNvPr>
          <p:cNvSpPr/>
          <p:nvPr/>
        </p:nvSpPr>
        <p:spPr>
          <a:xfrm>
            <a:off x="6718439" y="1451610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Common Devices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A6FF6557-2162-E972-00B4-F2C780E3FBDF}"/>
              </a:ext>
            </a:extLst>
          </p:cNvPr>
          <p:cNvSpPr/>
          <p:nvPr/>
        </p:nvSpPr>
        <p:spPr>
          <a:xfrm>
            <a:off x="6628207" y="2088070"/>
            <a:ext cx="5401280" cy="2847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1C1A30D-A713-BD9C-573A-76BD3DFFA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B7A509-6C1B-0F4E-EAAD-29ED05D340E3}"/>
              </a:ext>
            </a:extLst>
          </p:cNvPr>
          <p:cNvSpPr txBox="1"/>
          <p:nvPr/>
        </p:nvSpPr>
        <p:spPr>
          <a:xfrm>
            <a:off x="2271497" y="5985933"/>
            <a:ext cx="8449733" cy="34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</a:pPr>
            <a:r>
              <a:rPr lang="en-US" sz="1600" dirty="0">
                <a:solidFill>
                  <a:srgbClr val="443D3E"/>
                </a:solidFill>
              </a:rPr>
              <a:t>Not an exhaustive list – other medications and cardiac devices may have reportable codes.</a:t>
            </a:r>
          </a:p>
        </p:txBody>
      </p:sp>
    </p:spTree>
    <p:extLst>
      <p:ext uri="{BB962C8B-B14F-4D97-AF65-F5344CB8AC3E}">
        <p14:creationId xmlns:p14="http://schemas.microsoft.com/office/powerpoint/2010/main" val="63129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859536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48590" y="146304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Risk Adjustment Requirements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530352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Same clinical documentation principles; different downstream rules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04647" y="1517523"/>
            <a:ext cx="11582400" cy="39974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898856" y="1111568"/>
            <a:ext cx="10744199" cy="4828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R="0" lvl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Diagnoses must be documented in the medical record.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Diagnoses must be documented during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face‑to‑face visit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Acceptable provider types/specialties apply.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Provider focus: Make sure the note supports the diagnosis and shows assessment and management.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 flipV="1">
            <a:off x="0" y="6800850"/>
            <a:ext cx="12191695" cy="118110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C001D-3194-E9D5-A77A-E5238DB3D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3011" y="6364224"/>
            <a:ext cx="360088" cy="365125"/>
          </a:xfrm>
        </p:spPr>
        <p:txBody>
          <a:bodyPr/>
          <a:lstStyle/>
          <a:p>
            <a:fld id="{489F9553-C816-6842-8939-EE75ECF7EB2B}" type="slidenum">
              <a:rPr lang="en-US" sz="1000" smtClean="0">
                <a:solidFill>
                  <a:schemeClr val="tx1"/>
                </a:solidFill>
              </a:rPr>
              <a:pPr/>
              <a:t>18</a:t>
            </a:fld>
            <a:endParaRPr 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74980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86690" y="73152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Common pitfalls (and quick fixes)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475488"/>
            <a:ext cx="11094415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What auditors and coders see most often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45310" y="1233678"/>
            <a:ext cx="5413248" cy="44622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 flipH="1">
            <a:off x="370568" y="1233678"/>
            <a:ext cx="83408" cy="4462272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820196" y="1451610"/>
            <a:ext cx="541324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Pitfall → Fix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832501" y="1837944"/>
            <a:ext cx="5376672" cy="44622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Problem list only → Re‑state key chronic dx in A/P with status + plan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“CHF” / “arrhythmia” / “CKD” only → Add type/stage/class/acuity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Copy-forward without assessment → Update status and management for today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“Rule out” coded as confirmed → Document uncertainty + evaluation plan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History vs active unclear → Use explicit language (active, resolved, history)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490273" y="1233678"/>
            <a:ext cx="5468112" cy="446227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347107" y="1328166"/>
            <a:ext cx="72064" cy="4367784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718439" y="1451610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Fast RA-friendly check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628207" y="2191512"/>
            <a:ext cx="5401280" cy="2847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1) Did I clearly name the diagnosis?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2) Did I state status (stable/worse/resolved)?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3) Did I include specificity (type/stage/class/acuity)?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4) Did I document what I did about it today?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5) Would this hold up if someone else read only this note?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4190272-34CA-ADA3-F466-16B84F650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EC380A-8272-3A6D-7036-7069BEB16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65861" y="623945"/>
            <a:ext cx="5715000" cy="603839"/>
          </a:xfrm>
        </p:spPr>
        <p:txBody>
          <a:bodyPr vert="horz" lIns="0" tIns="9144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  <a:latin typeface="Aptos"/>
                <a:cs typeface="Arial"/>
              </a:rPr>
              <a:t>Reflection</a:t>
            </a:r>
          </a:p>
          <a:p>
            <a:pPr algn="ctr">
              <a:buNone/>
            </a:pPr>
            <a:endParaRPr lang="en-US" dirty="0">
              <a:latin typeface="Apto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3DE52-82B8-F01F-4AA9-C5772052E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895" y="5062888"/>
            <a:ext cx="10598377" cy="1247981"/>
          </a:xfrm>
        </p:spPr>
        <p:txBody>
          <a:bodyPr vert="horz" lIns="0" tIns="9144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7030A0"/>
                </a:solidFill>
                <a:latin typeface="Aptos"/>
                <a:cs typeface="Arial"/>
              </a:rPr>
              <a:t>Today’s Goal</a:t>
            </a:r>
          </a:p>
          <a:p>
            <a:pPr marL="0" indent="0" algn="ctr">
              <a:buClrTx/>
              <a:buNone/>
            </a:pPr>
            <a:r>
              <a:rPr lang="en-US" sz="2800" i="1" dirty="0">
                <a:latin typeface="Aptos"/>
                <a:cs typeface="Arial"/>
              </a:rPr>
              <a:t>Review and discuss proper documentation for </a:t>
            </a:r>
            <a:r>
              <a:rPr lang="en-US" sz="2800" b="1" i="1" dirty="0">
                <a:latin typeface="Aptos"/>
                <a:cs typeface="Arial"/>
              </a:rPr>
              <a:t>cardiac</a:t>
            </a:r>
            <a:r>
              <a:rPr lang="en-US" sz="2800" i="1" dirty="0">
                <a:latin typeface="Aptos"/>
                <a:cs typeface="Arial"/>
              </a:rPr>
              <a:t> conditions</a:t>
            </a:r>
            <a:endParaRPr lang="en-US" sz="2800" i="1" dirty="0">
              <a:latin typeface="Apto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89AA1-024F-6D7D-1B4A-F97DD0ECB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9488" y="6310869"/>
            <a:ext cx="360088" cy="365125"/>
          </a:xfrm>
        </p:spPr>
        <p:txBody>
          <a:bodyPr/>
          <a:lstStyle/>
          <a:p>
            <a:fld id="{489F9553-C816-6842-8939-EE75ECF7EB2B}" type="slidenum">
              <a:rPr lang="en-US" sz="1000" smtClean="0">
                <a:solidFill>
                  <a:schemeClr val="tx1"/>
                </a:solidFill>
              </a:rPr>
              <a:pPr/>
              <a:t>2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BD4CA-4DEC-C120-59F8-3876128987C2}"/>
              </a:ext>
            </a:extLst>
          </p:cNvPr>
          <p:cNvSpPr txBox="1"/>
          <p:nvPr/>
        </p:nvSpPr>
        <p:spPr>
          <a:xfrm>
            <a:off x="4695203" y="4298877"/>
            <a:ext cx="26517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/>
              <a:t>Lou Holtz</a:t>
            </a:r>
          </a:p>
          <a:p>
            <a:pPr algn="ctr"/>
            <a:r>
              <a:rPr lang="en-US" sz="1100" b="1" i="1" dirty="0"/>
              <a:t>Former Notre Dame Football Coach </a:t>
            </a:r>
          </a:p>
        </p:txBody>
      </p:sp>
      <p:pic>
        <p:nvPicPr>
          <p:cNvPr id="10" name="Picture Placeholder 5" descr="FINAL_HCC Cardiac Conditions Provider Ed_3.10.26 - PowerPoint">
            <a:extLst>
              <a:ext uri="{FF2B5EF4-FFF2-40B4-BE49-F238E27FC236}">
                <a16:creationId xmlns:a16="http://schemas.microsoft.com/office/drawing/2014/main" id="{672DB3CD-2514-E19D-BAF4-A078E08E1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4699" y="1227784"/>
            <a:ext cx="3432768" cy="307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70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B345AE-5F3A-7D75-525D-11641D31578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condition(s) have an assumed link to hypertension and should be reported with a combination code when present with hypertension?</a:t>
            </a:r>
          </a:p>
          <a:p>
            <a:pPr marL="687901" lvl="2" indent="0">
              <a:buNone/>
            </a:pPr>
            <a:endParaRPr lang="en-US" dirty="0"/>
          </a:p>
          <a:p>
            <a:pPr marL="1202251" lvl="2" indent="-514350">
              <a:buAutoNum type="alphaUcPeriod"/>
            </a:pPr>
            <a:r>
              <a:rPr lang="en-US" dirty="0"/>
              <a:t>Congestive Heart Failure</a:t>
            </a:r>
          </a:p>
          <a:p>
            <a:pPr marL="1202251" lvl="2" indent="-514350">
              <a:buAutoNum type="alphaUcPeriod"/>
            </a:pPr>
            <a:r>
              <a:rPr lang="en-US" dirty="0"/>
              <a:t>Vascular Disease</a:t>
            </a:r>
          </a:p>
          <a:p>
            <a:pPr marL="1202251" lvl="2" indent="-514350">
              <a:buAutoNum type="alphaUcPeriod"/>
            </a:pPr>
            <a:r>
              <a:rPr lang="en-US" dirty="0"/>
              <a:t>Chronic Kidney Disease</a:t>
            </a:r>
          </a:p>
          <a:p>
            <a:pPr marL="1202251" lvl="2" indent="-514350">
              <a:buAutoNum type="alphaUcPeriod"/>
            </a:pPr>
            <a:r>
              <a:rPr lang="en-US" dirty="0"/>
              <a:t>Both A and 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DB229-48D7-9454-D5B6-5D7EE9F6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1CA4FE-8DA2-D7ED-C363-95B2AD673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7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EC43C4-87FF-DBF9-77A7-D5F5027DD0E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documenting heart failure, which of the following is most important to include in the assessment?</a:t>
            </a:r>
          </a:p>
          <a:p>
            <a:pPr marL="378875" lvl="1" indent="0">
              <a:buNone/>
            </a:pPr>
            <a:endParaRPr lang="en-US" dirty="0"/>
          </a:p>
          <a:p>
            <a:pPr marL="1202251" lvl="2" indent="-514350">
              <a:buAutoNum type="alphaUcPeriod"/>
            </a:pPr>
            <a:r>
              <a:rPr lang="en-US" dirty="0"/>
              <a:t>Only the diagnosis (CHF)</a:t>
            </a:r>
          </a:p>
          <a:p>
            <a:pPr marL="1202251" lvl="2" indent="-514350">
              <a:buAutoNum type="alphaUcPeriod"/>
            </a:pPr>
            <a:r>
              <a:rPr lang="en-US" dirty="0"/>
              <a:t>The type and acuity of heart failure (ex. HFrEF, HFpEF, acute on chronic)</a:t>
            </a:r>
          </a:p>
          <a:p>
            <a:pPr marL="1202251" lvl="2" indent="-514350">
              <a:buAutoNum type="alphaUcPeriod"/>
            </a:pPr>
            <a:r>
              <a:rPr lang="en-US" dirty="0"/>
              <a:t>Only the patient’s symptoms</a:t>
            </a:r>
          </a:p>
          <a:p>
            <a:pPr marL="1202251" lvl="2" indent="-514350">
              <a:buAutoNum type="alphaUcPeriod"/>
            </a:pPr>
            <a:r>
              <a:rPr lang="en-US" dirty="0"/>
              <a:t>Patient’s medication list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3FA05-92AF-C2A6-C70C-26199781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D6FD5-D032-9B85-CC62-085EC4053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D911A-59CF-DC05-AF9D-FDEE192651D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Documenting the current status and treatment plan is the best way to support and validate a chronic condition for risk adjustment during a visit.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True</a:t>
            </a:r>
          </a:p>
          <a:p>
            <a:pPr marL="0" indent="0">
              <a:buNone/>
            </a:pPr>
            <a:r>
              <a:rPr lang="en-US" dirty="0"/>
              <a:t>		False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CA35B-D09A-C44E-943F-8F9FA5B9F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C55CD9-01B1-9372-33D5-9E60E3598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93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1FCE-53A9-372C-611E-74C9B5B3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970" y="869745"/>
            <a:ext cx="4968031" cy="1346139"/>
          </a:xfrm>
        </p:spPr>
        <p:txBody>
          <a:bodyPr/>
          <a:lstStyle/>
          <a:p>
            <a:r>
              <a:rPr lang="en-US"/>
              <a:t>Questions and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A09BD-5E6C-490C-AE98-FBDFB250D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9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9B92257-7ACD-E492-14E0-CF0029B21B52}"/>
              </a:ext>
            </a:extLst>
          </p:cNvPr>
          <p:cNvSpPr txBox="1">
            <a:spLocks/>
          </p:cNvSpPr>
          <p:nvPr/>
        </p:nvSpPr>
        <p:spPr bwMode="auto">
          <a:xfrm>
            <a:off x="2733673" y="89814"/>
            <a:ext cx="8484379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Risk Adjustment Coding Contacts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D45580-A33D-A4BE-E5DB-5D26C7AEFBA3}"/>
              </a:ext>
            </a:extLst>
          </p:cNvPr>
          <p:cNvSpPr txBox="1"/>
          <p:nvPr/>
        </p:nvSpPr>
        <p:spPr>
          <a:xfrm>
            <a:off x="1107643" y="858594"/>
            <a:ext cx="4605722" cy="309180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ea typeface="Calibri"/>
                <a:cs typeface="Arial"/>
              </a:rPr>
              <a:t>CCD Audit and Education</a:t>
            </a:r>
            <a:endParaRPr lang="en-US" dirty="0">
              <a:solidFill>
                <a:schemeClr val="tx1">
                  <a:lumMod val="76000"/>
                  <a:lumOff val="24000"/>
                </a:schemeClr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endParaRPr lang="en-US" sz="1200" b="1" dirty="0">
              <a:solidFill>
                <a:srgbClr val="595959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100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Kathleen Spaulding CCS, CPC, CPMA, CRC, CDEO, CPCO, COC, AAPC Approved Instructor</a:t>
            </a:r>
            <a:endParaRPr lang="en-US" sz="1100" dirty="0"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Risk Adjustment Coding Auditor &amp; Educator</a:t>
            </a:r>
          </a:p>
          <a:p>
            <a:pPr>
              <a:defRPr/>
            </a:pP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St. Peter’s Health Partners, IHANY</a:t>
            </a:r>
          </a:p>
          <a:p>
            <a:pPr>
              <a:defRPr/>
            </a:pP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Population Health Quality, Performance &amp; Risk Adjustment</a:t>
            </a:r>
          </a:p>
          <a:p>
            <a:pPr>
              <a:defRPr/>
            </a:pPr>
            <a:endParaRPr lang="en-US" sz="800" u="sng" dirty="0">
              <a:solidFill>
                <a:srgbClr val="0070C0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100" u="sng" dirty="0">
                <a:solidFill>
                  <a:srgbClr val="0070C0"/>
                </a:solidFill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Kathleen.Spaulding@sphp.com</a:t>
            </a:r>
            <a:endParaRPr lang="en-US" sz="1100" dirty="0">
              <a:latin typeface="Arial"/>
              <a:ea typeface="Calibri"/>
              <a:cs typeface="Arial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defRPr/>
            </a:pPr>
            <a:endParaRPr lang="en-US" sz="1200" b="1" u="sng" dirty="0">
              <a:solidFill>
                <a:srgbClr val="0070C0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100" dirty="0">
                <a:solidFill>
                  <a:srgbClr val="28A0C3"/>
                </a:solidFill>
                <a:latin typeface="Arial"/>
                <a:ea typeface="Calibri"/>
                <a:cs typeface="Arial"/>
              </a:rPr>
              <a:t>Roshela Tomlinson CPC, CRC, AAPC Approved Instructor</a:t>
            </a:r>
            <a:br>
              <a:rPr lang="en-US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Risk Adjustment Coding Auditor &amp; Educator</a:t>
            </a:r>
          </a:p>
          <a:p>
            <a:pPr>
              <a:defRPr/>
            </a:pP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St. Joseph’s Health, CNY AIM</a:t>
            </a:r>
          </a:p>
          <a:p>
            <a:pPr>
              <a:defRPr/>
            </a:pPr>
            <a:r>
              <a:rPr lang="en-US" sz="1100" dirty="0">
                <a:solidFill>
                  <a:schemeClr val="bg2"/>
                </a:solidFill>
                <a:latin typeface="Arial"/>
                <a:ea typeface="Calibri"/>
                <a:cs typeface="Arial"/>
              </a:rPr>
              <a:t>Population Health Quality, Performance &amp; Risk Adjustment</a:t>
            </a:r>
          </a:p>
          <a:p>
            <a:pPr>
              <a:defRPr/>
            </a:pPr>
            <a:endParaRPr lang="en-US" sz="800" u="sng" dirty="0">
              <a:solidFill>
                <a:srgbClr val="0070C0"/>
              </a:solidFill>
              <a:latin typeface="Arial"/>
              <a:ea typeface="Calibri"/>
              <a:cs typeface="Arial"/>
            </a:endParaRPr>
          </a:p>
          <a:p>
            <a:pPr>
              <a:defRPr/>
            </a:pPr>
            <a:r>
              <a:rPr lang="en-US" sz="1100" u="sng" dirty="0">
                <a:solidFill>
                  <a:srgbClr val="0070C0"/>
                </a:solidFill>
                <a:latin typeface="Arial"/>
                <a:ea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Roshela.Tomlinson@sjhsyr.org</a:t>
            </a:r>
            <a:endParaRPr lang="en-US" sz="1100" dirty="0">
              <a:latin typeface="Arial"/>
              <a:ea typeface="Calibri"/>
              <a:cs typeface="Arial"/>
            </a:endParaRPr>
          </a:p>
          <a:p>
            <a:pPr marL="0" marR="0" lvl="0" indent="0" algn="l" defTabSz="9144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03174A45-9BDD-CEFA-F7F3-52A87B9EC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32" y="6252710"/>
            <a:ext cx="1809498" cy="4388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0302C8F5-7207-7627-E6DB-F5B6AFD088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2" b="15832"/>
          <a:stretch>
            <a:fillRect/>
          </a:stretch>
        </p:blipFill>
        <p:spPr bwMode="auto">
          <a:xfrm>
            <a:off x="6808132" y="6105072"/>
            <a:ext cx="1793312" cy="58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680F20C-BC4C-BA5E-6DB2-EBA6EE66C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15" b="17087"/>
          <a:stretch>
            <a:fillRect/>
          </a:stretch>
        </p:blipFill>
        <p:spPr bwMode="auto">
          <a:xfrm>
            <a:off x="4673586" y="6139232"/>
            <a:ext cx="1350358" cy="5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0F431A-74D7-205B-C778-E1922B1DDF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367" y="6252710"/>
            <a:ext cx="985054" cy="4515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0B1F83-C4CA-BD23-0E57-111B563DC784}"/>
              </a:ext>
            </a:extLst>
          </p:cNvPr>
          <p:cNvSpPr txBox="1"/>
          <p:nvPr/>
        </p:nvSpPr>
        <p:spPr>
          <a:xfrm>
            <a:off x="6411087" y="822708"/>
            <a:ext cx="4926238" cy="2939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Arial"/>
              </a:rPr>
              <a:t>CCD Management</a:t>
            </a:r>
            <a:endParaRPr lang="en-US" dirty="0"/>
          </a:p>
          <a:p>
            <a:endParaRPr lang="en-US" sz="1100" dirty="0">
              <a:solidFill>
                <a:srgbClr val="7030A0"/>
              </a:solidFill>
              <a:latin typeface="Arial"/>
              <a:ea typeface="Arial"/>
              <a:cs typeface="Arial"/>
            </a:endParaRPr>
          </a:p>
          <a:p>
            <a:pPr marL="0" indent="0"/>
            <a:r>
              <a:rPr lang="en-US" sz="1100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Michelle Sebastian CPC, CPMA, CRC</a:t>
            </a:r>
            <a:endParaRPr lang="en-US" dirty="0"/>
          </a:p>
          <a:p>
            <a:r>
              <a:rPr lang="en-US" sz="110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Manager, Ambulatory Clinical Documentation Integrity - SA 3 NY, CT, SEPA</a:t>
            </a:r>
          </a:p>
          <a:p>
            <a:r>
              <a:rPr lang="en-US" sz="110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Risk Adjustment Coding, Audit &amp; Education – THNY, CNY AIM &amp; IHANY</a:t>
            </a:r>
          </a:p>
          <a:p>
            <a:endParaRPr lang="en-US" sz="8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indent="0"/>
            <a:r>
              <a:rPr lang="en-US" sz="1100" dirty="0">
                <a:solidFill>
                  <a:srgbClr val="0070C0"/>
                </a:solidFill>
                <a:latin typeface="Arial"/>
                <a:ea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Michelle.Sebastian@sjhsyr.org</a:t>
            </a:r>
            <a:endParaRPr lang="en-US" sz="1100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0" indent="0" rtl="0"/>
            <a:endParaRPr lang="en-US" sz="1100" dirty="0">
              <a:cs typeface="Arial"/>
            </a:endParaRPr>
          </a:p>
          <a:p>
            <a:pPr marL="0" indent="0" rtl="0"/>
            <a:r>
              <a:rPr lang="en-US" sz="1100" b="1" dirty="0">
                <a:solidFill>
                  <a:srgbClr val="7030A0"/>
                </a:solidFill>
                <a:latin typeface="Arial"/>
                <a:ea typeface="Arial"/>
                <a:cs typeface="Arial"/>
              </a:rPr>
              <a:t>W</a:t>
            </a:r>
            <a:r>
              <a:rPr lang="en-US" sz="1100" dirty="0">
                <a:solidFill>
                  <a:srgbClr val="28A0C3"/>
                </a:solidFill>
                <a:latin typeface="Aptos"/>
                <a:ea typeface="Aptos"/>
                <a:cs typeface="Aptos"/>
              </a:rPr>
              <a:t> </a:t>
            </a:r>
            <a:r>
              <a:rPr lang="en-US" sz="1100" dirty="0">
                <a:solidFill>
                  <a:srgbClr val="40404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10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315.458.6556 ext. 433</a:t>
            </a:r>
          </a:p>
          <a:p>
            <a:endParaRPr lang="en-US" sz="1000" dirty="0">
              <a:solidFill>
                <a:srgbClr val="404040"/>
              </a:solidFill>
              <a:latin typeface="Arial"/>
              <a:ea typeface="Arial"/>
              <a:cs typeface="Arial"/>
            </a:endParaRPr>
          </a:p>
          <a:p>
            <a:r>
              <a:rPr lang="en-US" sz="1100" dirty="0">
                <a:solidFill>
                  <a:srgbClr val="28A0C3"/>
                </a:solidFill>
                <a:latin typeface="Arial"/>
                <a:cs typeface="Arial"/>
              </a:rPr>
              <a:t>Adriana C Quiroga-Garcia, MPH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100" dirty="0">
                <a:solidFill>
                  <a:schemeClr val="bg2"/>
                </a:solidFill>
                <a:latin typeface="Arial"/>
                <a:cs typeface="Arial"/>
              </a:rPr>
              <a:t>Regional Director, Quality Performance and Risk Adjustment</a:t>
            </a:r>
          </a:p>
          <a:p>
            <a:r>
              <a:rPr lang="en-US" sz="1100" dirty="0">
                <a:solidFill>
                  <a:schemeClr val="bg2"/>
                </a:solidFill>
                <a:latin typeface="Arial"/>
                <a:cs typeface="Arial"/>
              </a:rPr>
              <a:t>St. Joseph's Health and St. Peter’s Health Partners</a:t>
            </a:r>
          </a:p>
          <a:p>
            <a:r>
              <a:rPr lang="en-US" sz="1100" dirty="0">
                <a:solidFill>
                  <a:schemeClr val="bg2"/>
                </a:solidFill>
                <a:latin typeface="Arial"/>
                <a:cs typeface="Arial"/>
              </a:rPr>
              <a:t>Population Health/Clinical Integrated Networks</a:t>
            </a:r>
          </a:p>
          <a:p>
            <a:endParaRPr lang="en-US" sz="800" dirty="0">
              <a:solidFill>
                <a:srgbClr val="0070C0"/>
              </a:solidFill>
              <a:latin typeface="Arial"/>
              <a:cs typeface="Arial"/>
            </a:endParaRPr>
          </a:p>
          <a:p>
            <a:r>
              <a:rPr lang="en-US" sz="1100" dirty="0">
                <a:solidFill>
                  <a:srgbClr val="0070C0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Adriana.Garcia@sjhsyr.org</a:t>
            </a:r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80BF64-1802-1E7E-9DF9-99D13F130B04}"/>
              </a:ext>
            </a:extLst>
          </p:cNvPr>
          <p:cNvSpPr txBox="1"/>
          <p:nvPr/>
        </p:nvSpPr>
        <p:spPr>
          <a:xfrm>
            <a:off x="4025587" y="4049065"/>
            <a:ext cx="3679201" cy="9257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chemeClr val="tx1">
                    <a:lumMod val="76000"/>
                    <a:lumOff val="24000"/>
                  </a:schemeClr>
                </a:solidFill>
                <a:latin typeface="Arial"/>
                <a:cs typeface="Arial"/>
              </a:rPr>
              <a:t>New York CCD Provider Champions</a:t>
            </a:r>
            <a:endParaRPr lang="en-US" dirty="0">
              <a:solidFill>
                <a:schemeClr val="tx1">
                  <a:lumMod val="76000"/>
                  <a:lumOff val="24000"/>
                </a:schemeClr>
              </a:solidFill>
            </a:endParaRPr>
          </a:p>
          <a:p>
            <a:endParaRPr lang="en-US" sz="1200" b="1" dirty="0">
              <a:solidFill>
                <a:schemeClr val="tx1">
                  <a:lumMod val="76000"/>
                  <a:lumOff val="24000"/>
                </a:schemeClr>
              </a:solidFill>
              <a:latin typeface="Arial"/>
              <a:ea typeface="Arial"/>
              <a:cs typeface="Arial"/>
            </a:endParaRPr>
          </a:p>
          <a:p>
            <a:pPr marL="0" indent="0" rtl="0"/>
            <a:endParaRPr lang="en-US" sz="1000" dirty="0">
              <a:cs typeface="Arial"/>
            </a:endParaRPr>
          </a:p>
          <a:p>
            <a:pPr algn="ctr">
              <a:lnSpc>
                <a:spcPts val="2100"/>
              </a:lnSpc>
              <a:spcAft>
                <a:spcPts val="600"/>
              </a:spcAft>
            </a:pPr>
            <a:endParaRPr lang="en-US" sz="1600" dirty="0">
              <a:solidFill>
                <a:srgbClr val="443D3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664FB-C050-BD01-9604-CECAB5A69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94B5B-D30F-4545-8249-7FFD9D2FA38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F16310-BC68-CA05-984F-33FA387FB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163658"/>
              </p:ext>
            </p:extLst>
          </p:nvPr>
        </p:nvGraphicFramePr>
        <p:xfrm>
          <a:off x="2733674" y="4524585"/>
          <a:ext cx="6343651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5979">
                  <a:extLst>
                    <a:ext uri="{9D8B030D-6E8A-4147-A177-3AD203B41FA5}">
                      <a16:colId xmlns:a16="http://schemas.microsoft.com/office/drawing/2014/main" val="1078033374"/>
                    </a:ext>
                  </a:extLst>
                </a:gridCol>
                <a:gridCol w="3017672">
                  <a:extLst>
                    <a:ext uri="{9D8B030D-6E8A-4147-A177-3AD203B41FA5}">
                      <a16:colId xmlns:a16="http://schemas.microsoft.com/office/drawing/2014/main" val="3508533068"/>
                    </a:ext>
                  </a:extLst>
                </a:gridCol>
              </a:tblGrid>
              <a:tr h="11999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8A0C3"/>
                        </a:solidFill>
                        <a:effectLst/>
                        <a:uLnTx/>
                        <a:uFillTx/>
                        <a:latin typeface="+mn-lt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8A0C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Robert Carlin, MD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F5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Chief Medical Officer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F5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St Joseph’s Physicians, THMG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Robert.Carlin@sjhsyr.org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Cyndi Pickney DO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F5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Chief Medical Officer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F53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</a:rPr>
                        <a:t>IHANY &amp; St. Peters Health Partners, Population Health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+mn-lt"/>
                        <a:ea typeface="Arial"/>
                        <a:cs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Arial"/>
                          <a:cs typeface="Arial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Cynthia.Pickney@sphp.com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358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5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1"/>
            <a:ext cx="12191695" cy="7798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4854" y="146304"/>
            <a:ext cx="11094415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/>
                <a:ea typeface="Aptos Display" pitchFamily="34" charset="-122"/>
                <a:cs typeface="Aptos Display" pitchFamily="34" charset="-120"/>
              </a:rPr>
              <a:t>Clinical Condition Documentation in 60 seconds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</a:endParaRPr>
          </a:p>
        </p:txBody>
      </p:sp>
      <p:sp>
        <p:nvSpPr>
          <p:cNvPr id="4" name="Text 2"/>
          <p:cNvSpPr/>
          <p:nvPr/>
        </p:nvSpPr>
        <p:spPr>
          <a:xfrm>
            <a:off x="262393" y="437816"/>
            <a:ext cx="11391613" cy="27133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Documentation → Coding → Submission → Risk score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37284" y="1174307"/>
            <a:ext cx="2514600" cy="1361661"/>
          </a:xfrm>
          <a:prstGeom prst="roundRect">
            <a:avLst/>
          </a:prstGeom>
          <a:solidFill>
            <a:srgbClr val="E0F2FE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01876" y="1377512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Clinical visit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488473" y="1859715"/>
            <a:ext cx="2299783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Assess, diagnose, treat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930898" y="1813096"/>
            <a:ext cx="192024" cy="274320"/>
          </a:xfrm>
          <a:prstGeom prst="rightArrow">
            <a:avLst/>
          </a:prstGeom>
          <a:solidFill>
            <a:srgbClr val="23B5D3"/>
          </a:solidFill>
          <a:ln w="12700">
            <a:solidFill>
              <a:srgbClr val="23B5D3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3232074" y="1206508"/>
            <a:ext cx="2514601" cy="1374780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256493" y="1381436"/>
            <a:ext cx="2508324" cy="2652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Encounter note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3809578" y="1894935"/>
            <a:ext cx="1351388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Status + plan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882939" y="1828506"/>
            <a:ext cx="192024" cy="274320"/>
          </a:xfrm>
          <a:prstGeom prst="rightArrow">
            <a:avLst/>
          </a:prstGeom>
          <a:solidFill>
            <a:srgbClr val="23B5D3"/>
          </a:solidFill>
          <a:ln w="12700">
            <a:solidFill>
              <a:srgbClr val="23B5D3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185813" y="1206508"/>
            <a:ext cx="2690851" cy="1398236"/>
          </a:xfrm>
          <a:prstGeom prst="roundRect">
            <a:avLst/>
          </a:prstGeom>
          <a:solidFill>
            <a:srgbClr val="EEF2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282146" y="1411375"/>
            <a:ext cx="2602700" cy="3015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/>
                <a:ea typeface="Aptos Display" pitchFamily="34" charset="-122"/>
                <a:cs typeface="Aptos Display" pitchFamily="34" charset="-120"/>
              </a:rPr>
              <a:t>ICD‑10‑CM coding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685911" y="1904006"/>
            <a:ext cx="218541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Specific, supported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8971596" y="1828506"/>
            <a:ext cx="192024" cy="274320"/>
          </a:xfrm>
          <a:prstGeom prst="rightArrow">
            <a:avLst/>
          </a:prstGeom>
          <a:solidFill>
            <a:srgbClr val="23B5D3"/>
          </a:solidFill>
          <a:ln w="12700">
            <a:solidFill>
              <a:srgbClr val="23B5D3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9276694" y="1195163"/>
            <a:ext cx="2375432" cy="1402538"/>
          </a:xfrm>
          <a:prstGeom prst="roundRect">
            <a:avLst/>
          </a:prstGeom>
          <a:solidFill>
            <a:srgbClr val="FFFBEB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271993" y="1408356"/>
            <a:ext cx="218541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Claim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577019" y="1951758"/>
            <a:ext cx="2185416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Accepted &amp; eligible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430827" y="3077155"/>
            <a:ext cx="71049" cy="2902226"/>
          </a:xfrm>
          <a:prstGeom prst="rect">
            <a:avLst/>
          </a:prstGeom>
          <a:solidFill>
            <a:srgbClr val="7030A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53155" y="3206760"/>
            <a:ext cx="532180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providers control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93719" y="3639909"/>
            <a:ext cx="5285232" cy="20756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Clear diagnosis statement (active vs history)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Clinical specificity (type/stage/class/acuity)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Evidence of evaluation/management in the note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Link related conditions when clinically appropriate (e.g., HTN + HF)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6456851" y="3077155"/>
            <a:ext cx="45719" cy="2858493"/>
          </a:xfrm>
          <a:prstGeom prst="rect">
            <a:avLst/>
          </a:prstGeom>
          <a:solidFill>
            <a:srgbClr val="7030A0"/>
          </a:solidFill>
          <a:ln w="12700">
            <a:solidFill>
              <a:srgbClr val="145D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6793992" y="3199607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“</a:t>
            </a:r>
            <a:r>
              <a:rPr lang="en-US" sz="2800" b="1" dirty="0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Gotchas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793805" y="3776684"/>
            <a:ext cx="4997371" cy="29992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Per CMS guidance diagnoses must be documented in the medical record and come from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face‑to‑face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visit </a:t>
            </a:r>
            <a:r>
              <a:rPr lang="en-US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</a:t>
            </a:r>
            <a:r>
              <a:rPr lang="en-US" b="1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all Medicare patients</a:t>
            </a:r>
            <a:r>
              <a:rPr lang="en-US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374151"/>
              </a:solidFill>
              <a:latin typeface="Aptos" pitchFamily="34" charset="0"/>
            </a:endParaRPr>
          </a:p>
        </p:txBody>
      </p:sp>
      <p:sp>
        <p:nvSpPr>
          <p:cNvPr id="28" name="Shape 26"/>
          <p:cNvSpPr/>
          <p:nvPr/>
        </p:nvSpPr>
        <p:spPr>
          <a:xfrm>
            <a:off x="10951" y="10074700"/>
            <a:ext cx="11825944" cy="219235"/>
          </a:xfrm>
          <a:prstGeom prst="rect">
            <a:avLst/>
          </a:prstGeom>
          <a:solidFill>
            <a:srgbClr val="F3F4F6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C312318-5DBA-757A-C6D8-5EFDC239C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9F9553-C816-6842-8939-EE75ECF7E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008" y="-124765"/>
            <a:ext cx="12191695" cy="7583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96172" y="-18288"/>
            <a:ext cx="11094415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/>
                <a:ea typeface="Aptos Display" pitchFamily="34" charset="-122"/>
                <a:cs typeface="Aptos Display" pitchFamily="34" charset="-120"/>
              </a:rPr>
              <a:t>Universal documentation rules (RA‑friendly)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</a:endParaRPr>
          </a:p>
        </p:txBody>
      </p:sp>
      <p:sp>
        <p:nvSpPr>
          <p:cNvPr id="4" name="Text 2"/>
          <p:cNvSpPr/>
          <p:nvPr/>
        </p:nvSpPr>
        <p:spPr>
          <a:xfrm>
            <a:off x="591994" y="386702"/>
            <a:ext cx="1109441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If it’s not documented, it can’t be coded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52068" y="1088136"/>
            <a:ext cx="5105894" cy="2148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67865" y="1088136"/>
            <a:ext cx="73152" cy="214884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34514" y="1243584"/>
            <a:ext cx="55046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MUST be in the note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55167" y="1632204"/>
            <a:ext cx="5468112" cy="1581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Cleary state diagnosis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Show current status (stable/worsening/resolved)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Assessment and plan (treatment/monitoring/referrals)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Specificity: type, stage, class, acuity, complications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Authenticated record (signature/attestation per policy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271591" y="1088136"/>
            <a:ext cx="5529678" cy="21488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125287" y="1097280"/>
            <a:ext cx="73152" cy="2148840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406743" y="1229868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111827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Documentation Pitfalls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443319" y="1595628"/>
            <a:ext cx="5175504" cy="15819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Copy‑forward with no current assessment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“Rule out / possible / suspect” coded as confirmed in outpatient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“History of” used when condition is active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Vague terms: “CHF,” “arrhythmia,” “cardiomyopathy” without details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35127" y="3481578"/>
            <a:ext cx="11365992" cy="260604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27710" y="3712845"/>
            <a:ext cx="10972800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defRPr/>
            </a:pPr>
            <a:r>
              <a:rPr lang="en-US" sz="2800" b="1">
                <a:solidFill>
                  <a:srgbClr val="111827"/>
                </a:solidFill>
                <a:latin typeface="Aptos Display"/>
                <a:ea typeface="Aptos Display" pitchFamily="34" charset="-122"/>
                <a:cs typeface="Aptos Display" pitchFamily="34" charset="-120"/>
              </a:rPr>
              <a:t> Query Responses: Clear, Timely, Clinically Supported Documentation</a:t>
            </a:r>
            <a:r>
              <a:rPr lang="en-US" sz="2400" b="1">
                <a:solidFill>
                  <a:srgbClr val="111827"/>
                </a:solidFill>
                <a:latin typeface="Aptos Display"/>
                <a:ea typeface="Aptos Display" pitchFamily="34" charset="-122"/>
                <a:cs typeface="Aptos Display" pitchFamily="34" charset="-120"/>
              </a:rPr>
              <a:t>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  <a:ea typeface="Calibri"/>
              <a:cs typeface="Calibri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810018" y="4443567"/>
            <a:ext cx="10991850" cy="150304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285750" indent="-285750">
              <a:lnSpc>
                <a:spcPct val="112000"/>
              </a:lnSpc>
              <a:buFont typeface="Arial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 Missing specificity (</a:t>
            </a:r>
            <a:r>
              <a:rPr lang="en-US" sz="1400" dirty="0">
                <a:latin typeface="Aptos"/>
                <a:ea typeface="Aptos" pitchFamily="34" charset="-122"/>
                <a:cs typeface="Aptos" pitchFamily="34" charset="-120"/>
              </a:rPr>
              <a:t>ex: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HF type, CKD stage, AF type)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 Clinical indicators suggest a condition that is not documented (</a:t>
            </a:r>
            <a:r>
              <a:rPr lang="en-US" sz="1400" dirty="0">
                <a:latin typeface="Aptos"/>
                <a:ea typeface="Aptos" pitchFamily="34" charset="-122"/>
                <a:cs typeface="Aptos" pitchFamily="34" charset="-120"/>
              </a:rPr>
              <a:t>ex: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 EF 30% + “CHF” only)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</a:endParaRPr>
          </a:p>
          <a:p>
            <a:pPr marL="285750" indent="-285750">
              <a:lnSpc>
                <a:spcPct val="112000"/>
              </a:lnSpc>
              <a:buFont typeface="Arial"/>
              <a:buChar char="•"/>
              <a:defRPr/>
            </a:pPr>
            <a:r>
              <a:rPr lang="en-US" sz="1400" dirty="0">
                <a:latin typeface="Aptos"/>
                <a:ea typeface="Aptos" pitchFamily="34" charset="-122"/>
                <a:cs typeface="Aptos" pitchFamily="34" charset="-120"/>
              </a:rPr>
              <a:t>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Conflicting documentation (</a:t>
            </a:r>
            <a:r>
              <a:rPr lang="en-US" sz="1400" dirty="0">
                <a:latin typeface="Aptos"/>
                <a:ea typeface="Aptos" pitchFamily="34" charset="-122"/>
                <a:cs typeface="Aptos" pitchFamily="34" charset="-120"/>
              </a:rPr>
              <a:t>ex: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 HFpEF vs HFrEF in same note)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 “History of” vs active is unclear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tos"/>
              <a:ea typeface="Aptos" pitchFamily="34" charset="-122"/>
              <a:cs typeface="Aptos" pitchFamily="34" charset="-12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1400" dirty="0">
                <a:latin typeface="Aptos"/>
                <a:cs typeface="Segoe UI"/>
              </a:rPr>
              <a:t> Clinically supported responses to queries must be documented within the note promptly to ensure accuracy, compliance, and documentation integrity.”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1400" dirty="0">
              <a:latin typeface="Aptos"/>
            </a:endParaRPr>
          </a:p>
          <a:p>
            <a:pPr>
              <a:lnSpc>
                <a:spcPct val="112000"/>
              </a:lnSpc>
              <a:defRPr/>
            </a:pPr>
            <a:endParaRPr lang="en-US" sz="1200" dirty="0">
              <a:solidFill>
                <a:srgbClr val="374151"/>
              </a:solidFill>
              <a:latin typeface="Apto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97280" y="5577840"/>
            <a:ext cx="8710108" cy="2743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>
              <a:defRPr/>
            </a:pPr>
            <a:endParaRPr lang="en-US" sz="110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7FB2FFA-E896-F3E9-DACC-13299381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9B4340-96D4-2C08-73E0-1832798B62F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Are you currently using MEAT in your documentation?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2CB1BF-BC1C-7D75-67E4-3CD978C3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0549A-C401-CFAE-9717-4B4674B12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9F9553-C816-6842-8939-EE75ECF7EB2B}" type="slidenum">
              <a:rPr kumimoji="0" lang="en-US" sz="9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Graphic 10" descr="Comment Like with solid fill">
            <a:extLst>
              <a:ext uri="{FF2B5EF4-FFF2-40B4-BE49-F238E27FC236}">
                <a16:creationId xmlns:a16="http://schemas.microsoft.com/office/drawing/2014/main" id="{ACC4DF82-EEA6-6533-6A6A-4D43EBB7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1238" y="2755490"/>
            <a:ext cx="1853382" cy="1853382"/>
          </a:xfrm>
          <a:prstGeom prst="rect">
            <a:avLst/>
          </a:prstGeom>
        </p:spPr>
      </p:pic>
      <p:pic>
        <p:nvPicPr>
          <p:cNvPr id="13" name="Graphic 12" descr="Comment Dislike with solid fill">
            <a:extLst>
              <a:ext uri="{FF2B5EF4-FFF2-40B4-BE49-F238E27FC236}">
                <a16:creationId xmlns:a16="http://schemas.microsoft.com/office/drawing/2014/main" id="{17BFAD7C-7475-6B94-6E89-EA80E53E4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755489"/>
            <a:ext cx="1936957" cy="193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DEA8CEF-56C5-CB0C-510F-6E842A68954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813982" y="1681909"/>
            <a:ext cx="4056733" cy="395985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DFD19-EB61-429B-4392-AAC345B3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Effective Way to Document Chronic Conditions is using MEAT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E0418-F2A7-671E-B42F-848A4F586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0101" y="6317033"/>
            <a:ext cx="360088" cy="365125"/>
          </a:xfrm>
        </p:spPr>
        <p:txBody>
          <a:bodyPr/>
          <a:lstStyle/>
          <a:p>
            <a:fld id="{1DD94B5B-D30F-4545-8249-7FFD9D2FA383}" type="slidenum">
              <a:rPr lang="en-US" sz="900" smtClean="0">
                <a:solidFill>
                  <a:schemeClr val="tx1"/>
                </a:solidFill>
              </a:rPr>
              <a:t>6</a:t>
            </a:fld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500C27DB-6F0C-2373-E1DD-BC69312A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8973" y="3295123"/>
            <a:ext cx="733425" cy="733425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2374B058-3FDE-C5AD-1BEE-F4995C520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8974" y="1681909"/>
            <a:ext cx="733425" cy="733425"/>
          </a:xfrm>
          <a:prstGeom prst="rect">
            <a:avLst/>
          </a:prstGeom>
        </p:spPr>
      </p:pic>
      <p:pic>
        <p:nvPicPr>
          <p:cNvPr id="17" name="Graphic 16" descr="Checkbox Crossed with solid fill">
            <a:extLst>
              <a:ext uri="{FF2B5EF4-FFF2-40B4-BE49-F238E27FC236}">
                <a16:creationId xmlns:a16="http://schemas.microsoft.com/office/drawing/2014/main" id="{17E8F1B6-5EDB-3C1A-ACB3-6F354DFED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4278" y="481679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D0807-E088-93AF-405F-0496C9A5E64B}"/>
              </a:ext>
            </a:extLst>
          </p:cNvPr>
          <p:cNvSpPr txBox="1"/>
          <p:nvPr/>
        </p:nvSpPr>
        <p:spPr>
          <a:xfrm>
            <a:off x="448792" y="1667989"/>
            <a:ext cx="4990134" cy="4382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805" marR="0" lvl="0" indent="0" algn="l" defTabSz="914400" rtl="0" eaLnBrk="1" fontAlgn="auto" latinLnBrk="0" hangingPunct="1">
              <a:lnSpc>
                <a:spcPct val="107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Monitor</a:t>
            </a:r>
            <a:r>
              <a:rPr kumimoji="0" lang="en-US" sz="1800" b="0" i="0" u="none" strike="noStrike" kern="1200" cap="none" spc="-5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-2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signs,</a:t>
            </a:r>
            <a:r>
              <a:rPr kumimoji="0" lang="en-US" sz="1800" b="0" i="0" u="none" strike="noStrike" kern="1200" cap="none" spc="-5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symptoms,</a:t>
            </a: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disease</a:t>
            </a:r>
            <a:r>
              <a:rPr kumimoji="0" lang="en-US" sz="1800" b="0" i="0" u="none" strike="noStrike" kern="1200" cap="none" spc="-5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progression,</a:t>
            </a:r>
            <a:r>
              <a:rPr kumimoji="0" lang="en-US" sz="1800" b="0" i="0" u="none" strike="noStrike" kern="1200" cap="none" spc="-5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disease</a:t>
            </a:r>
            <a:r>
              <a:rPr kumimoji="0" lang="en-US" sz="1800" b="0" i="0" u="none" strike="noStrike" kern="1200" cap="none" spc="-2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-1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regression</a:t>
            </a:r>
          </a:p>
          <a:p>
            <a:pPr marL="90805" marR="0" lvl="0" indent="0" algn="l" defTabSz="914400" rtl="0" eaLnBrk="1" fontAlgn="auto" latinLnBrk="0" hangingPunct="1">
              <a:lnSpc>
                <a:spcPct val="1070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E1F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marR="365125" lvl="0" indent="0" algn="l" defTabSz="914400" rtl="0" eaLnBrk="1" fontAlgn="auto" latinLnBrk="0" hangingPunct="1">
              <a:lnSpc>
                <a:spcPct val="107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Evaluate</a:t>
            </a:r>
            <a:r>
              <a:rPr kumimoji="0" lang="en-US" sz="1800" b="0" i="0" u="none" strike="noStrike" kern="1200" cap="none" spc="-2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 test</a:t>
            </a:r>
            <a:r>
              <a:rPr kumimoji="0" lang="en-US" sz="1800" b="0" i="0" u="none" strike="noStrike" kern="1200" cap="none" spc="-1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results,</a:t>
            </a:r>
            <a:r>
              <a:rPr kumimoji="0" lang="en-US" sz="1800" b="0" i="0" u="none" strike="noStrike" kern="1200" cap="none" spc="-3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medication</a:t>
            </a:r>
            <a:r>
              <a:rPr kumimoji="0" lang="en-US" sz="1800" b="0" i="0" u="none" strike="noStrike" kern="1200" cap="none" spc="-3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effectiveness,</a:t>
            </a:r>
            <a:r>
              <a:rPr kumimoji="0" lang="en-US" sz="1800" b="0" i="0" u="none" strike="noStrike" kern="1200" cap="none" spc="-3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response to treatment </a:t>
            </a:r>
          </a:p>
          <a:p>
            <a:pPr marL="90805" marR="365125" lvl="0" indent="0" algn="l" defTabSz="914400" rtl="0" eaLnBrk="1" fontAlgn="auto" latinLnBrk="0" hangingPunct="1">
              <a:lnSpc>
                <a:spcPct val="107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E1F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marR="365125" lvl="0" indent="0" algn="l" defTabSz="914400" rtl="0" eaLnBrk="1" fontAlgn="auto" latinLnBrk="0" hangingPunct="1">
              <a:lnSpc>
                <a:spcPct val="107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Assess/Address</a:t>
            </a:r>
            <a:r>
              <a:rPr kumimoji="0" lang="en-US" sz="1800" b="0" i="0" u="none" strike="noStrike" kern="1200" cap="none" spc="-5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1200" cap="none" spc="-2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ordering</a:t>
            </a:r>
            <a:r>
              <a:rPr kumimoji="0" lang="en-US" sz="1800" b="0" i="0" u="none" strike="noStrike" kern="1200" cap="none" spc="-4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tests,</a:t>
            </a: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discussion,</a:t>
            </a:r>
            <a:r>
              <a:rPr kumimoji="0" lang="en-US" sz="1800" b="0" i="0" u="none" strike="noStrike" kern="1200" cap="none" spc="-55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review</a:t>
            </a:r>
            <a:r>
              <a:rPr kumimoji="0" lang="en-US" sz="1800" b="0" i="0" u="none" strike="noStrike" kern="1200" cap="none" spc="-4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records,</a:t>
            </a:r>
            <a:r>
              <a:rPr kumimoji="0" lang="en-US" sz="1800" b="0" i="0" u="none" strike="noStrike" kern="1200" cap="none" spc="-6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counseling </a:t>
            </a:r>
          </a:p>
          <a:p>
            <a:pPr marL="90805" marR="365125" lvl="0" indent="0" algn="l" defTabSz="914400" rtl="0" eaLnBrk="1" fontAlgn="auto" latinLnBrk="0" hangingPunct="1">
              <a:lnSpc>
                <a:spcPct val="107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E1F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marR="365125" lvl="0" indent="0" algn="l" defTabSz="914400" rtl="0" eaLnBrk="1" fontAlgn="auto" latinLnBrk="0" hangingPunct="1">
              <a:lnSpc>
                <a:spcPct val="107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Treat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E1F1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- medications, therapies, other modalities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C0E1F1">
                  <a:lumMod val="1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05" y="1"/>
            <a:ext cx="12191695" cy="853970"/>
          </a:xfrm>
          <a:prstGeom prst="rect">
            <a:avLst/>
          </a:prstGeom>
          <a:solidFill>
            <a:srgbClr val="7030A0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85569" y="146304"/>
            <a:ext cx="11094415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/>
                <a:ea typeface="Aptos Display" pitchFamily="34" charset="-122"/>
                <a:cs typeface="Aptos Display" pitchFamily="34" charset="-120"/>
              </a:rPr>
              <a:t>Hypertension (HTN)</a:t>
            </a:r>
            <a:endParaRPr kumimoji="0" lang="en-US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</a:endParaRPr>
          </a:p>
        </p:txBody>
      </p:sp>
      <p:sp>
        <p:nvSpPr>
          <p:cNvPr id="4" name="Text 2"/>
          <p:cNvSpPr/>
          <p:nvPr/>
        </p:nvSpPr>
        <p:spPr>
          <a:xfrm>
            <a:off x="580246" y="593564"/>
            <a:ext cx="6528021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Specificity + linkage drive accuracy (not just “I10”)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38773" y="1094044"/>
            <a:ext cx="5394960" cy="272374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290103" y="1163383"/>
            <a:ext cx="81500" cy="2651760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552" y="1261872"/>
            <a:ext cx="5504688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to document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77650" y="1636776"/>
            <a:ext cx="5192460" cy="197033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Primary vs secondary HTN (and cause if known)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• Control status: at goal vs uncontrolled; home readings if used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End-organ involvement: heart disease, HF, CKD (and stage)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HTN crisis: urgency vs emergency (if applicable)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Management: meds adjusted, labs ordered, counseling, follow-up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6528617" y="1097279"/>
            <a:ext cx="5309484" cy="281635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6374966" y="1101583"/>
            <a:ext cx="81501" cy="2721334"/>
          </a:xfrm>
          <a:prstGeom prst="rect">
            <a:avLst/>
          </a:prstGeom>
          <a:solidFill>
            <a:srgbClr val="92D050"/>
          </a:solidFill>
          <a:ln w="12700">
            <a:solidFill>
              <a:srgbClr val="145D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696211" y="1261872"/>
            <a:ext cx="52120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RA emphasis (straight talk)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693011" y="1638869"/>
            <a:ext cx="5133321" cy="2184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“Essential HTN (I10)” is common but often does not map to a payment HCC by itself (model-year dependent).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HTN becomes more important when linked with HF and/or CKD using the appropriate ICD‑10‑CM pathways.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169115" y="4081458"/>
            <a:ext cx="8043034" cy="2138449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5E7EB"/>
            </a:solidFill>
            <a:prstDash val="solid"/>
          </a:ln>
          <a:effectLst>
            <a:outerShdw blurRad="2540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007527" y="4057859"/>
            <a:ext cx="80234" cy="2206577"/>
          </a:xfrm>
          <a:prstGeom prst="rect">
            <a:avLst/>
          </a:prstGeom>
          <a:solidFill>
            <a:srgbClr val="7030A0"/>
          </a:solidFill>
          <a:ln w="12700">
            <a:solidFill>
              <a:srgbClr val="7030A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24684" y="4312403"/>
            <a:ext cx="6011073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Common HTN documentation pitfalls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322302" y="4683063"/>
            <a:ext cx="7735098" cy="16196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Only “HTN” in problem list → no assessment/plan in current note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Missing CKD stage when CKD is present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Missing linkage when clinically appropriate (HTN + heart disease/HF/CKD)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“Elevated BP reading” documented but coded as HTN without diagnosis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B6FCAEE-D5CB-6010-49E4-ECAB5846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F63-608D-4771-8EF6-AD7D8F74C73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-81771"/>
            <a:ext cx="12191695" cy="879512"/>
          </a:xfrm>
          <a:prstGeom prst="rect">
            <a:avLst/>
          </a:prstGeom>
          <a:solidFill>
            <a:schemeClr val="tx2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40211" y="182590"/>
            <a:ext cx="11094415" cy="29260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srgbClr val="FFFFFF"/>
                </a:solidFill>
                <a:latin typeface="Aptos Display"/>
                <a:ea typeface="Aptos Display" pitchFamily="34" charset="-122"/>
                <a:cs typeface="Aptos Display" pitchFamily="34" charset="-120"/>
              </a:rPr>
              <a:t>Hypertension with Chronic Kidney Disease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/>
            </a:endParaRPr>
          </a:p>
        </p:txBody>
      </p:sp>
      <p:sp>
        <p:nvSpPr>
          <p:cNvPr id="4" name="Text 2"/>
          <p:cNvSpPr/>
          <p:nvPr/>
        </p:nvSpPr>
        <p:spPr>
          <a:xfrm>
            <a:off x="548640" y="584345"/>
            <a:ext cx="11094415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Uncontrolled HTN with CKD (stage matters)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482754" y="1118891"/>
            <a:ext cx="4452713" cy="1741471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2083" y="1365935"/>
            <a:ext cx="4132885" cy="20174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45309"/>
                </a:solidFill>
                <a:effectLst/>
                <a:uLnTx/>
                <a:uFillTx/>
                <a:latin typeface="Aptos Display" pitchFamily="34" charset="0"/>
                <a:ea typeface="+mn-ea"/>
                <a:cs typeface="+mn-cs"/>
              </a:rPr>
              <a:t>Deficient </a:t>
            </a:r>
            <a:r>
              <a:rPr lang="en-US" sz="2800" b="1" dirty="0">
                <a:solidFill>
                  <a:srgbClr val="B45309"/>
                </a:solidFill>
                <a:latin typeface="Aptos Display" pitchFamily="34" charset="0"/>
              </a:rPr>
              <a:t>Documentation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54547" y="1673425"/>
            <a:ext cx="2455657" cy="6620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 HTN. CKD.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 Continue meds.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797581" y="860568"/>
            <a:ext cx="5999687" cy="2576304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8107" y="998456"/>
            <a:ext cx="52029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998B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Excellent Documentation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7459" y="1363782"/>
            <a:ext cx="5832191" cy="20648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Hypertensive chronic kidney disease with CKD stage 3b.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BP uncontrolled with home BPs 160s/90s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500" dirty="0">
                <a:solidFill>
                  <a:srgbClr val="374151"/>
                </a:solidFill>
                <a:latin typeface="Aptos" pitchFamily="34" charset="0"/>
              </a:rPr>
              <a:t>eGFR ~38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Increase ACE</a:t>
            </a:r>
            <a:r>
              <a:rPr lang="en-US" sz="15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 inhibitor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 dose; repeat BMP in 2 weeks.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Counsel on salt restriction; review NSAID avoidance.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Follow-up 4 weeks; consider nephrology if worsening.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74099" y="3350661"/>
            <a:ext cx="57383" cy="2686978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02336" y="3350660"/>
            <a:ext cx="47923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Documentation Best Practices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58900" y="3802290"/>
            <a:ext cx="7566920" cy="22353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8925" marR="0" lvl="0" indent="-115888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 causal relationship,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unless documented otherwise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, is assumed between chronic kidney disease and diabetes and/or hypertension. These conditions must be documented and coded when both exist.</a:t>
            </a:r>
          </a:p>
          <a:p>
            <a:pPr marL="288925" marR="0" lvl="0" indent="-115888" algn="l" defTabSz="914400" rtl="0" eaLnBrk="1" fontAlgn="auto" latinLnBrk="0" hangingPunct="1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  </a:t>
            </a:r>
          </a:p>
          <a:p>
            <a:pPr marL="288925" marR="0" lvl="0" indent="-115888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When documenting stages of chronic kidney disease, it is important to NOT have conflicting stages or range of stages. </a:t>
            </a:r>
          </a:p>
          <a:p>
            <a:pPr marL="288925" marR="0" lvl="0" indent="-1158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Always document the highest level of specificity - specific to stage 3 CKD</a:t>
            </a:r>
          </a:p>
          <a:p>
            <a:pPr marL="288925" marR="0" lvl="0" indent="-1158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Document CKD stage 5 requiring renal dialysis code N18.6</a:t>
            </a:r>
          </a:p>
          <a:p>
            <a:pPr marL="288925" marR="0" lvl="0" indent="-11588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Show management: med changes, labs ordered, counseling, follow-up timing.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2">
            <a:extLst>
              <a:ext uri="{FF2B5EF4-FFF2-40B4-BE49-F238E27FC236}">
                <a16:creationId xmlns:a16="http://schemas.microsoft.com/office/drawing/2014/main" id="{5ADF2E8F-3D5D-544F-E33E-0AAF848B40EE}"/>
              </a:ext>
            </a:extLst>
          </p:cNvPr>
          <p:cNvSpPr/>
          <p:nvPr/>
        </p:nvSpPr>
        <p:spPr>
          <a:xfrm>
            <a:off x="6593968" y="3519869"/>
            <a:ext cx="5195696" cy="2303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1">
            <a:extLst>
              <a:ext uri="{FF2B5EF4-FFF2-40B4-BE49-F238E27FC236}">
                <a16:creationId xmlns:a16="http://schemas.microsoft.com/office/drawing/2014/main" id="{62E422C0-92CC-4FB3-8000-FB5DCCAD5600}"/>
              </a:ext>
            </a:extLst>
          </p:cNvPr>
          <p:cNvSpPr/>
          <p:nvPr/>
        </p:nvSpPr>
        <p:spPr>
          <a:xfrm>
            <a:off x="8655286" y="3974489"/>
            <a:ext cx="3049577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Examples 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64D0BB-2053-6318-2C32-5E5EDB89E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55" y="4302220"/>
            <a:ext cx="3371995" cy="169521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5D9E81-0835-3B34-214F-FD17F9D8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F63-608D-4771-8EF6-AD7D8F74C73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2633-E1F6-C508-A68B-81FEB5CE3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D071D31-301C-D40C-5F82-5B816CBE40E9}"/>
              </a:ext>
            </a:extLst>
          </p:cNvPr>
          <p:cNvSpPr/>
          <p:nvPr/>
        </p:nvSpPr>
        <p:spPr>
          <a:xfrm>
            <a:off x="0" y="-1"/>
            <a:ext cx="12191695" cy="783857"/>
          </a:xfrm>
          <a:prstGeom prst="rect">
            <a:avLst/>
          </a:prstGeom>
          <a:solidFill>
            <a:schemeClr val="tx2"/>
          </a:solidFill>
          <a:ln w="12700">
            <a:solidFill>
              <a:srgbClr val="0B1F3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8BA85EA-62B1-36FC-C275-BFE523ACAF17}"/>
              </a:ext>
            </a:extLst>
          </p:cNvPr>
          <p:cNvSpPr/>
          <p:nvPr/>
        </p:nvSpPr>
        <p:spPr>
          <a:xfrm>
            <a:off x="238541" y="126797"/>
            <a:ext cx="1109441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Hypertension with Congestive Heart Failure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D05802CA-D816-D29E-8931-F9F499C3ABA1}"/>
              </a:ext>
            </a:extLst>
          </p:cNvPr>
          <p:cNvSpPr/>
          <p:nvPr/>
        </p:nvSpPr>
        <p:spPr>
          <a:xfrm>
            <a:off x="548640" y="529514"/>
            <a:ext cx="11094415" cy="2294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D1D5DB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Uncontrolled HTN with CHF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CF39E01-3AFA-47F7-81E7-DD19D6ECF8A4}"/>
              </a:ext>
            </a:extLst>
          </p:cNvPr>
          <p:cNvSpPr/>
          <p:nvPr/>
        </p:nvSpPr>
        <p:spPr>
          <a:xfrm>
            <a:off x="469130" y="1190211"/>
            <a:ext cx="4193249" cy="166766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ED7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D5D90CED-FD5B-C8F3-8942-97693255C9D4}"/>
              </a:ext>
            </a:extLst>
          </p:cNvPr>
          <p:cNvSpPr/>
          <p:nvPr/>
        </p:nvSpPr>
        <p:spPr>
          <a:xfrm>
            <a:off x="385265" y="1364984"/>
            <a:ext cx="3999901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45309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Deficient Documentation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A2ABB966-0BDB-914D-1AD8-9FDD16F574B8}"/>
              </a:ext>
            </a:extLst>
          </p:cNvPr>
          <p:cNvSpPr/>
          <p:nvPr/>
        </p:nvSpPr>
        <p:spPr>
          <a:xfrm>
            <a:off x="979187" y="1727381"/>
            <a:ext cx="2642616" cy="10424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 HTN</a:t>
            </a:r>
            <a:r>
              <a:rPr lang="en-US" sz="15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, CHF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 Continue meds.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63CA84DF-0F66-C468-D5A2-F6CEC7D6050B}"/>
              </a:ext>
            </a:extLst>
          </p:cNvPr>
          <p:cNvSpPr/>
          <p:nvPr/>
        </p:nvSpPr>
        <p:spPr>
          <a:xfrm>
            <a:off x="5296625" y="977443"/>
            <a:ext cx="6163550" cy="2397503"/>
          </a:xfrm>
          <a:prstGeom prst="roundRect">
            <a:avLst/>
          </a:prstGeom>
          <a:solidFill>
            <a:srgbClr val="ECFDF5"/>
          </a:solidFill>
          <a:ln w="12700">
            <a:solidFill>
              <a:srgbClr val="A7F3D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C00815B8-F956-E5A1-3D1D-22DF480455D2}"/>
              </a:ext>
            </a:extLst>
          </p:cNvPr>
          <p:cNvSpPr/>
          <p:nvPr/>
        </p:nvSpPr>
        <p:spPr>
          <a:xfrm>
            <a:off x="5660078" y="1029137"/>
            <a:ext cx="520293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998B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Excellent Documentation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1FBCC58-FED3-F62F-556E-8AD6DE878DA7}"/>
              </a:ext>
            </a:extLst>
          </p:cNvPr>
          <p:cNvSpPr/>
          <p:nvPr/>
        </p:nvSpPr>
        <p:spPr>
          <a:xfrm>
            <a:off x="5471069" y="1304386"/>
            <a:ext cx="5861887" cy="198481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Assessment: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/>
                <a:ea typeface="Aptos" pitchFamily="34" charset="-122"/>
                <a:cs typeface="Aptos" pitchFamily="34" charset="-120"/>
              </a:rPr>
              <a:t>• Hypertensive heart disease with chronic diastolic HF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dirty="0">
                <a:solidFill>
                  <a:srgbClr val="374151"/>
                </a:solidFill>
                <a:latin typeface="Aptos"/>
                <a:ea typeface="Aptos" pitchFamily="34" charset="-122"/>
                <a:cs typeface="Aptos" pitchFamily="34" charset="-120"/>
              </a:rPr>
              <a:t>- BP today 140/90, increased edema in lower extremities.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374151"/>
              </a:solidFill>
              <a:effectLst/>
              <a:uLnTx/>
              <a:uFillTx/>
              <a:latin typeface="Aptos" pitchFamily="34" charset="0"/>
              <a:ea typeface="Aptos" pitchFamily="34" charset="-122"/>
              <a:cs typeface="Aptos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Plan: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Maintain current dose of Entresto.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Adding Lasix 20mg today for edema.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• Follow-up </a:t>
            </a:r>
            <a:r>
              <a:rPr lang="en-US" sz="1500" dirty="0">
                <a:solidFill>
                  <a:srgbClr val="374151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374151"/>
                </a:solidFill>
                <a:effectLst/>
                <a:uLnTx/>
                <a:uFillTx/>
                <a:latin typeface="Aptos" pitchFamily="34" charset="0"/>
                <a:ea typeface="Aptos" pitchFamily="34" charset="-122"/>
                <a:cs typeface="Aptos" pitchFamily="34" charset="-120"/>
              </a:rPr>
              <a:t>week for recheck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08936CA7-2CFC-FC3B-AD38-C589DB04DD2B}"/>
              </a:ext>
            </a:extLst>
          </p:cNvPr>
          <p:cNvSpPr/>
          <p:nvPr/>
        </p:nvSpPr>
        <p:spPr>
          <a:xfrm>
            <a:off x="137160" y="3520440"/>
            <a:ext cx="5300319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Documentation Best Practices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5B7CB48-8EF0-0DD9-1801-60906919CAD0}"/>
              </a:ext>
            </a:extLst>
          </p:cNvPr>
          <p:cNvSpPr/>
          <p:nvPr/>
        </p:nvSpPr>
        <p:spPr>
          <a:xfrm>
            <a:off x="385264" y="3886581"/>
            <a:ext cx="7252480" cy="251288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Congestive heart failure (CHF) is documented and coded based on: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Type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: diastolic, systolic, combined diastolic and systolic, rheumatic, or left ventricular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Acuity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: acute, chronic, acute on chronic diastolic/systolic/combined diastolic and systolic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• Cause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: ex. hypertension, kidney disease (also code documented underlying cause)</a:t>
            </a:r>
          </a:p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•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Laterality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: left- or right-sided.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E9F74A26-EA31-286E-3E59-13B246A320DD}"/>
              </a:ext>
            </a:extLst>
          </p:cNvPr>
          <p:cNvSpPr/>
          <p:nvPr/>
        </p:nvSpPr>
        <p:spPr>
          <a:xfrm>
            <a:off x="7160667" y="3376804"/>
            <a:ext cx="4299508" cy="22677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AC4A7235-88E7-DC9C-BB18-C8316589A45A}"/>
              </a:ext>
            </a:extLst>
          </p:cNvPr>
          <p:cNvSpPr/>
          <p:nvPr/>
        </p:nvSpPr>
        <p:spPr>
          <a:xfrm>
            <a:off x="7892829" y="3873682"/>
            <a:ext cx="3312261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11827"/>
                </a:solidFill>
                <a:effectLst/>
                <a:uLnTx/>
                <a:uFillTx/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Coding Examples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3F7DA-67D7-07EF-D93A-5194E1F26D4F}"/>
              </a:ext>
            </a:extLst>
          </p:cNvPr>
          <p:cNvSpPr txBox="1"/>
          <p:nvPr/>
        </p:nvSpPr>
        <p:spPr>
          <a:xfrm>
            <a:off x="385265" y="5381317"/>
            <a:ext cx="6473077" cy="823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srgbClr val="0070C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causal relationship is assumed between CHF, CKD, and hypertension. When present together, these conditions must be documented and coded.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Shape 10">
            <a:extLst>
              <a:ext uri="{FF2B5EF4-FFF2-40B4-BE49-F238E27FC236}">
                <a16:creationId xmlns:a16="http://schemas.microsoft.com/office/drawing/2014/main" id="{9A41E7E4-5B81-A86B-22AE-3B94F5B4D918}"/>
              </a:ext>
            </a:extLst>
          </p:cNvPr>
          <p:cNvSpPr/>
          <p:nvPr/>
        </p:nvSpPr>
        <p:spPr>
          <a:xfrm>
            <a:off x="238541" y="3831336"/>
            <a:ext cx="58293" cy="2351151"/>
          </a:xfrm>
          <a:prstGeom prst="rect">
            <a:avLst/>
          </a:prstGeom>
          <a:solidFill>
            <a:srgbClr val="92D050"/>
          </a:solidFill>
          <a:ln w="12700">
            <a:solidFill>
              <a:srgbClr val="1B998B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DB3F0E-602F-63D6-6104-66FF24C84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41968"/>
              </p:ext>
            </p:extLst>
          </p:nvPr>
        </p:nvGraphicFramePr>
        <p:xfrm>
          <a:off x="8356821" y="4217312"/>
          <a:ext cx="2848269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2327">
                  <a:extLst>
                    <a:ext uri="{9D8B030D-6E8A-4147-A177-3AD203B41FA5}">
                      <a16:colId xmlns:a16="http://schemas.microsoft.com/office/drawing/2014/main" val="3702400599"/>
                    </a:ext>
                  </a:extLst>
                </a:gridCol>
                <a:gridCol w="775942">
                  <a:extLst>
                    <a:ext uri="{9D8B030D-6E8A-4147-A177-3AD203B41FA5}">
                      <a16:colId xmlns:a16="http://schemas.microsoft.com/office/drawing/2014/main" val="588346336"/>
                    </a:ext>
                  </a:extLst>
                </a:gridCol>
              </a:tblGrid>
              <a:tr h="39385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ptos" panose="020B0004020202020204" pitchFamily="34" charset="0"/>
                        </a:rPr>
                        <a:t>Congestive Heart Failure, diastolic and systolic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latin typeface="Aptos" panose="020B0004020202020204" pitchFamily="34" charset="0"/>
                        </a:rPr>
                        <a:t>I50.4-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304865"/>
                  </a:ext>
                </a:extLst>
              </a:tr>
              <a:tr h="393857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ptos" panose="020B0004020202020204" pitchFamily="34" charset="0"/>
                        </a:rPr>
                        <a:t>Hypertensive heart disease with chronic diastolic CHF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ptos" panose="020B0004020202020204" pitchFamily="34" charset="0"/>
                        </a:rPr>
                        <a:t>I11.0, I50.32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825611"/>
                  </a:ext>
                </a:extLst>
              </a:tr>
              <a:tr h="548587">
                <a:tc>
                  <a:txBody>
                    <a:bodyPr/>
                    <a:lstStyle/>
                    <a:p>
                      <a:r>
                        <a:rPr lang="en-US" sz="1000">
                          <a:latin typeface="Aptos" panose="020B0004020202020204" pitchFamily="34" charset="0"/>
                        </a:rPr>
                        <a:t>Hypertensive heart with CKD Stage 4 and chronic diastolic CHF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ptos" panose="020B0004020202020204" pitchFamily="34" charset="0"/>
                        </a:rPr>
                        <a:t>I13.0,</a:t>
                      </a:r>
                    </a:p>
                    <a:p>
                      <a:r>
                        <a:rPr lang="en-US" sz="1000" dirty="0">
                          <a:latin typeface="Aptos" panose="020B0004020202020204" pitchFamily="34" charset="0"/>
                        </a:rPr>
                        <a:t>N18.4, and I50.32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210048"/>
                  </a:ext>
                </a:extLst>
              </a:tr>
            </a:tbl>
          </a:graphicData>
        </a:graphic>
      </p:graphicFrame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F4B0EFD-E9AA-15A7-7F03-E20DC7332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6EF63-608D-4771-8EF6-AD7D8F74C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2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5_Main Content Slide Layout">
  <a:themeElements>
    <a:clrScheme name="Trinity Health">
      <a:dk1>
        <a:srgbClr val="000000"/>
      </a:dk1>
      <a:lt1>
        <a:sysClr val="window" lastClr="FFFFFF"/>
      </a:lt1>
      <a:dk2>
        <a:srgbClr val="6E2585"/>
      </a:dk2>
      <a:lt2>
        <a:srgbClr val="4D4F53"/>
      </a:lt2>
      <a:accent1>
        <a:srgbClr val="6E2585"/>
      </a:accent1>
      <a:accent2>
        <a:srgbClr val="007DBA"/>
      </a:accent2>
      <a:accent3>
        <a:srgbClr val="00BFB3"/>
      </a:accent3>
      <a:accent4>
        <a:srgbClr val="4C9D2F"/>
      </a:accent4>
      <a:accent5>
        <a:srgbClr val="DC8633"/>
      </a:accent5>
      <a:accent6>
        <a:srgbClr val="AD3963"/>
      </a:accent6>
      <a:hlink>
        <a:srgbClr val="6E2585"/>
      </a:hlink>
      <a:folHlink>
        <a:srgbClr val="808080"/>
      </a:folHlink>
    </a:clrScheme>
    <a:fontScheme name="Trinity Health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noFill/>
        </a:ln>
        <a:effectLst/>
      </a:spPr>
      <a:bodyPr rtlCol="0" anchor="ctr"/>
      <a:lstStyle>
        <a:defPPr algn="ctr">
          <a:defRPr>
            <a:effectLst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100"/>
          </a:lnSpc>
          <a:spcAft>
            <a:spcPts val="600"/>
          </a:spcAft>
          <a:defRPr sz="1600" dirty="0" smtClean="0">
            <a:solidFill>
              <a:srgbClr val="443D3E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IConfidential xmlns="61cb32d7-6778-468b-bb9b-dd46cf1f6216" xsi:nil="true"/>
    <TaxCatchAll xmlns="33ba507f-a270-4dda-8de5-a067cae93f50" xsi:nil="true"/>
    <lcf76f155ced4ddcb4097134ff3c332f xmlns="61cb32d7-6778-468b-bb9b-dd46cf1f6216">
      <Terms xmlns="http://schemas.microsoft.com/office/infopath/2007/PartnerControls"/>
    </lcf76f155ced4ddcb4097134ff3c332f>
    <ABA_Document xmlns="61cb32d7-6778-468b-bb9b-dd46cf1f62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4D88ED0864B46AB74B23D9BCA7334" ma:contentTypeVersion="15" ma:contentTypeDescription="Create a new document." ma:contentTypeScope="" ma:versionID="c155b014f01169146d8d6670edb449c5">
  <xsd:schema xmlns:xsd="http://www.w3.org/2001/XMLSchema" xmlns:xs="http://www.w3.org/2001/XMLSchema" xmlns:p="http://schemas.microsoft.com/office/2006/metadata/properties" xmlns:ns2="61cb32d7-6778-468b-bb9b-dd46cf1f6216" xmlns:ns3="33ba507f-a270-4dda-8de5-a067cae93f50" targetNamespace="http://schemas.microsoft.com/office/2006/metadata/properties" ma:root="true" ma:fieldsID="c101ad686520358fd389c7943ab132e9" ns2:_="" ns3:_="">
    <xsd:import namespace="61cb32d7-6778-468b-bb9b-dd46cf1f6216"/>
    <xsd:import namespace="33ba507f-a270-4dda-8de5-a067cae93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BillingMetadata" minOccurs="0"/>
                <xsd:element ref="ns2:ABA_Document" minOccurs="0"/>
                <xsd:element ref="ns2:PHIConfidenti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b32d7-6778-468b-bb9b-dd46cf1f62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6e18de-48a1-42b9-a3a2-ae2a55556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ABA_Document" ma:index="21" nillable="true" ma:displayName="ABA_Document" ma:internalName="ABA_Document">
      <xsd:simpleType>
        <xsd:restriction base="dms:Text"/>
      </xsd:simpleType>
    </xsd:element>
    <xsd:element name="PHIConfidential" ma:index="22" nillable="true" ma:displayName="PHIConfidential" ma:internalName="PHIConfidential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a507f-a270-4dda-8de5-a067cae93f50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01ada1-24d8-4e2a-90c2-c9acf8ca1031}" ma:internalName="TaxCatchAll" ma:showField="CatchAllData" ma:web="33ba507f-a270-4dda-8de5-a067cae93f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0E45B1-33C7-4E1F-A16A-A24899672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44A65A-61AC-4F89-B3E2-3C019DD3F5C4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d2cccd37-1529-4bdb-80e4-007982c42467"/>
    <ds:schemaRef ds:uri="303c7e5a-1619-4223-8010-762f9792719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EBAE7A-D110-4665-B91D-CF3E4CBF63E9}"/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4256</Words>
  <Application>Microsoft Office PowerPoint</Application>
  <PresentationFormat>Widescreen</PresentationFormat>
  <Paragraphs>432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Aptos Display</vt:lpstr>
      <vt:lpstr>Aptos Narrow</vt:lpstr>
      <vt:lpstr>Arial</vt:lpstr>
      <vt:lpstr>Calibri</vt:lpstr>
      <vt:lpstr>Segoe UI</vt:lpstr>
      <vt:lpstr>Wingdings</vt:lpstr>
      <vt:lpstr>Office Theme</vt:lpstr>
      <vt:lpstr>5_Main Content Slide Layout</vt:lpstr>
      <vt:lpstr>1_Office Theme</vt:lpstr>
      <vt:lpstr> Clinical Condition Documentation (CCD)</vt:lpstr>
      <vt:lpstr>PowerPoint Presentation</vt:lpstr>
      <vt:lpstr>PowerPoint Presentation</vt:lpstr>
      <vt:lpstr>PowerPoint Presentation</vt:lpstr>
      <vt:lpstr>Poll</vt:lpstr>
      <vt:lpstr>Most Effective Way to Document Chronic Conditions is using MEAT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Poll</vt:lpstr>
      <vt:lpstr>Poll</vt:lpstr>
      <vt:lpstr>Poll</vt:lpstr>
      <vt:lpstr>Questions and Answers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Cyndi Pickney</dc:creator>
  <cp:lastModifiedBy>Adriana C. Quiroga-Garcia</cp:lastModifiedBy>
  <cp:revision>3</cp:revision>
  <dcterms:created xsi:type="dcterms:W3CDTF">2025-01-29T15:26:16Z</dcterms:created>
  <dcterms:modified xsi:type="dcterms:W3CDTF">2026-03-18T15:17:05Z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0x0101002D84D88ED0864B46AB74B23D9BCA7334</vt:lpwstr>
  </property>
  <property fmtid="{D5CDD505-2E9C-101B-9397-08002B2CF9AE}" pid="3" name="MediaServiceImageTags">
    <vt:lpwstr/>
  </property>
</Properties>
</file>