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365" r:id="rId2"/>
    <p:sldId id="382" r:id="rId3"/>
    <p:sldId id="374" r:id="rId4"/>
    <p:sldId id="383" r:id="rId5"/>
    <p:sldId id="372" r:id="rId6"/>
    <p:sldId id="371" r:id="rId7"/>
    <p:sldId id="376" r:id="rId8"/>
    <p:sldId id="366" r:id="rId9"/>
    <p:sldId id="378" r:id="rId10"/>
    <p:sldId id="367" r:id="rId11"/>
    <p:sldId id="380" r:id="rId12"/>
    <p:sldId id="379" r:id="rId13"/>
    <p:sldId id="384" r:id="rId14"/>
    <p:sldId id="373" r:id="rId15"/>
    <p:sldId id="389" r:id="rId16"/>
    <p:sldId id="375" r:id="rId17"/>
    <p:sldId id="392" r:id="rId18"/>
    <p:sldId id="398" r:id="rId19"/>
    <p:sldId id="391" r:id="rId20"/>
    <p:sldId id="393" r:id="rId21"/>
    <p:sldId id="394" r:id="rId22"/>
    <p:sldId id="395" r:id="rId23"/>
    <p:sldId id="397" r:id="rId24"/>
    <p:sldId id="396" r:id="rId25"/>
    <p:sldId id="390" r:id="rId26"/>
    <p:sldId id="400" r:id="rId27"/>
    <p:sldId id="401" r:id="rId28"/>
    <p:sldId id="402" r:id="rId29"/>
    <p:sldId id="387" r:id="rId30"/>
    <p:sldId id="403" r:id="rId31"/>
    <p:sldId id="256" r:id="rId32"/>
    <p:sldId id="386" r:id="rId33"/>
    <p:sldId id="381" r:id="rId34"/>
    <p:sldId id="36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5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6"/>
    <p:restoredTop sz="45161"/>
  </p:normalViewPr>
  <p:slideViewPr>
    <p:cSldViewPr snapToGrid="0" snapToObjects="1">
      <p:cViewPr varScale="1">
        <p:scale>
          <a:sx n="30" d="100"/>
          <a:sy n="30" d="100"/>
        </p:scale>
        <p:origin x="23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C2218A-47E9-4219-8E05-B35E7036BE9D}" type="doc">
      <dgm:prSet loTypeId="urn:microsoft.com/office/officeart/2018/2/layout/IconLabelList" loCatId="icon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3A088195-6275-4A9A-B47E-76A2BAB1979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chemeClr val="accent4"/>
              </a:solidFill>
            </a:rPr>
            <a:t>Inability to provide quality care</a:t>
          </a:r>
        </a:p>
      </dgm:t>
    </dgm:pt>
    <dgm:pt modelId="{68CB8FDC-517B-4D0C-BC24-14E116FBC989}" type="parTrans" cxnId="{DB72CFB9-7A40-4E08-975E-480EBD805977}">
      <dgm:prSet/>
      <dgm:spPr/>
      <dgm:t>
        <a:bodyPr/>
        <a:lstStyle/>
        <a:p>
          <a:endParaRPr lang="en-US" b="1">
            <a:solidFill>
              <a:schemeClr val="accent4"/>
            </a:solidFill>
          </a:endParaRPr>
        </a:p>
      </dgm:t>
    </dgm:pt>
    <dgm:pt modelId="{9F1E778A-19BE-43EE-BA36-8244A96858B4}" type="sibTrans" cxnId="{DB72CFB9-7A40-4E08-975E-480EBD805977}">
      <dgm:prSet/>
      <dgm:spPr/>
      <dgm:t>
        <a:bodyPr/>
        <a:lstStyle/>
        <a:p>
          <a:endParaRPr lang="en-US" b="1">
            <a:solidFill>
              <a:schemeClr val="accent4"/>
            </a:solidFill>
          </a:endParaRPr>
        </a:p>
      </dgm:t>
    </dgm:pt>
    <dgm:pt modelId="{C9BFD9D9-FDE6-4CF4-809E-9B1ED6A434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chemeClr val="accent4"/>
              </a:solidFill>
            </a:rPr>
            <a:t>Inefficient processes</a:t>
          </a:r>
          <a:endParaRPr lang="en-US" b="1" dirty="0">
            <a:solidFill>
              <a:schemeClr val="accent4"/>
            </a:solidFill>
          </a:endParaRPr>
        </a:p>
      </dgm:t>
    </dgm:pt>
    <dgm:pt modelId="{114F60EE-DF34-4EEC-802C-37A5DC975203}" type="parTrans" cxnId="{94511873-368B-46F4-9B2A-F57C5629CDA7}">
      <dgm:prSet/>
      <dgm:spPr/>
      <dgm:t>
        <a:bodyPr/>
        <a:lstStyle/>
        <a:p>
          <a:endParaRPr lang="en-US" b="1">
            <a:solidFill>
              <a:schemeClr val="accent4"/>
            </a:solidFill>
          </a:endParaRPr>
        </a:p>
      </dgm:t>
    </dgm:pt>
    <dgm:pt modelId="{C1B7076D-D4E2-4C85-874B-EDBE65E0D265}" type="sibTrans" cxnId="{94511873-368B-46F4-9B2A-F57C5629CDA7}">
      <dgm:prSet/>
      <dgm:spPr/>
      <dgm:t>
        <a:bodyPr/>
        <a:lstStyle/>
        <a:p>
          <a:endParaRPr lang="en-US" b="1">
            <a:solidFill>
              <a:schemeClr val="accent4"/>
            </a:solidFill>
          </a:endParaRPr>
        </a:p>
      </dgm:t>
    </dgm:pt>
    <dgm:pt modelId="{01936858-A7BF-4D89-8B16-E5DBFEC9872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chemeClr val="accent4"/>
              </a:solidFill>
            </a:rPr>
            <a:t>Poor        Recognition</a:t>
          </a:r>
          <a:endParaRPr lang="en-US" b="1" dirty="0">
            <a:solidFill>
              <a:schemeClr val="accent4"/>
            </a:solidFill>
          </a:endParaRPr>
        </a:p>
      </dgm:t>
    </dgm:pt>
    <dgm:pt modelId="{ECA64CFD-E1D8-4FA6-A80E-7E62C45743F5}" type="parTrans" cxnId="{5EB14ABE-CD73-4F6C-B065-0BC17E759ADE}">
      <dgm:prSet/>
      <dgm:spPr/>
      <dgm:t>
        <a:bodyPr/>
        <a:lstStyle/>
        <a:p>
          <a:endParaRPr lang="en-US" b="1">
            <a:solidFill>
              <a:schemeClr val="accent4"/>
            </a:solidFill>
          </a:endParaRPr>
        </a:p>
      </dgm:t>
    </dgm:pt>
    <dgm:pt modelId="{30B2A0D7-9799-458C-8F36-2BB8E0531C08}" type="sibTrans" cxnId="{5EB14ABE-CD73-4F6C-B065-0BC17E759ADE}">
      <dgm:prSet/>
      <dgm:spPr/>
      <dgm:t>
        <a:bodyPr/>
        <a:lstStyle/>
        <a:p>
          <a:endParaRPr lang="en-US" b="1">
            <a:solidFill>
              <a:schemeClr val="accent4"/>
            </a:solidFill>
          </a:endParaRPr>
        </a:p>
      </dgm:t>
    </dgm:pt>
    <dgm:pt modelId="{35B04CBB-2D63-4697-B3F1-33FCBAC2B26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solidFill>
                <a:schemeClr val="accent4"/>
              </a:solidFill>
            </a:rPr>
            <a:t>Lack of               Input</a:t>
          </a:r>
          <a:endParaRPr lang="en-US" b="1" dirty="0">
            <a:solidFill>
              <a:schemeClr val="accent4"/>
            </a:solidFill>
          </a:endParaRPr>
        </a:p>
      </dgm:t>
    </dgm:pt>
    <dgm:pt modelId="{DE96878F-03A4-4AB3-8EC2-25A0A8C079C1}" type="parTrans" cxnId="{AA4F4D7B-55F4-41B5-828A-71B4C15CDE5D}">
      <dgm:prSet/>
      <dgm:spPr/>
      <dgm:t>
        <a:bodyPr/>
        <a:lstStyle/>
        <a:p>
          <a:endParaRPr lang="en-US" b="1">
            <a:solidFill>
              <a:schemeClr val="accent4"/>
            </a:solidFill>
          </a:endParaRPr>
        </a:p>
      </dgm:t>
    </dgm:pt>
    <dgm:pt modelId="{630E5DAB-606F-40E3-9081-2E9F758D6589}" type="sibTrans" cxnId="{AA4F4D7B-55F4-41B5-828A-71B4C15CDE5D}">
      <dgm:prSet/>
      <dgm:spPr/>
      <dgm:t>
        <a:bodyPr/>
        <a:lstStyle/>
        <a:p>
          <a:endParaRPr lang="en-US" b="1">
            <a:solidFill>
              <a:schemeClr val="accent4"/>
            </a:solidFill>
          </a:endParaRPr>
        </a:p>
      </dgm:t>
    </dgm:pt>
    <dgm:pt modelId="{D8894135-5CAC-48C1-900C-975D9B837E8E}" type="pres">
      <dgm:prSet presAssocID="{B8C2218A-47E9-4219-8E05-B35E7036BE9D}" presName="root" presStyleCnt="0">
        <dgm:presLayoutVars>
          <dgm:dir/>
          <dgm:resizeHandles val="exact"/>
        </dgm:presLayoutVars>
      </dgm:prSet>
      <dgm:spPr/>
    </dgm:pt>
    <dgm:pt modelId="{29C5FE7C-2D6D-4D8C-B283-B96D633196AF}" type="pres">
      <dgm:prSet presAssocID="{3A088195-6275-4A9A-B47E-76A2BAB1979E}" presName="compNode" presStyleCnt="0"/>
      <dgm:spPr/>
    </dgm:pt>
    <dgm:pt modelId="{3F437E43-74ED-43E6-B5BC-96C9F57815BA}" type="pres">
      <dgm:prSet presAssocID="{3A088195-6275-4A9A-B47E-76A2BAB1979E}" presName="iconRect" presStyleLbl="node1" presStyleIdx="0" presStyleCnt="4" custScaleX="189543" custScaleY="14764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solidFill>
            <a:srgbClr val="FFC000"/>
          </a:solidFill>
        </a:ln>
      </dgm:spPr>
    </dgm:pt>
    <dgm:pt modelId="{7228F664-F51B-448E-8E14-16305CF34819}" type="pres">
      <dgm:prSet presAssocID="{3A088195-6275-4A9A-B47E-76A2BAB1979E}" presName="spaceRect" presStyleCnt="0"/>
      <dgm:spPr/>
    </dgm:pt>
    <dgm:pt modelId="{3BDB7DA8-CB8D-4E41-98FF-0FD597CE13B6}" type="pres">
      <dgm:prSet presAssocID="{3A088195-6275-4A9A-B47E-76A2BAB1979E}" presName="textRect" presStyleLbl="revTx" presStyleIdx="0" presStyleCnt="4">
        <dgm:presLayoutVars>
          <dgm:chMax val="1"/>
          <dgm:chPref val="1"/>
        </dgm:presLayoutVars>
      </dgm:prSet>
      <dgm:spPr/>
    </dgm:pt>
    <dgm:pt modelId="{6C3E8E46-867D-44EB-B866-482AE89EF67B}" type="pres">
      <dgm:prSet presAssocID="{9F1E778A-19BE-43EE-BA36-8244A96858B4}" presName="sibTrans" presStyleCnt="0"/>
      <dgm:spPr/>
    </dgm:pt>
    <dgm:pt modelId="{7A25BB0B-FD11-415B-8325-46185EA824EB}" type="pres">
      <dgm:prSet presAssocID="{C9BFD9D9-FDE6-4CF4-809E-9B1ED6A434D3}" presName="compNode" presStyleCnt="0"/>
      <dgm:spPr/>
    </dgm:pt>
    <dgm:pt modelId="{86EC4E7E-4D89-4FAD-B7B7-60663E859D64}" type="pres">
      <dgm:prSet presAssocID="{C9BFD9D9-FDE6-4CF4-809E-9B1ED6A434D3}" presName="iconRect" presStyleLbl="node1" presStyleIdx="1" presStyleCnt="4" custScaleX="185948" custScaleY="15327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solidFill>
            <a:srgbClr val="FFC000"/>
          </a:solidFill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656A416B-60ED-4216-BA4C-612ECBA88F4E}" type="pres">
      <dgm:prSet presAssocID="{C9BFD9D9-FDE6-4CF4-809E-9B1ED6A434D3}" presName="spaceRect" presStyleCnt="0"/>
      <dgm:spPr/>
    </dgm:pt>
    <dgm:pt modelId="{D8BC0E14-22BA-4E18-8EFA-0447A27B01B6}" type="pres">
      <dgm:prSet presAssocID="{C9BFD9D9-FDE6-4CF4-809E-9B1ED6A434D3}" presName="textRect" presStyleLbl="revTx" presStyleIdx="1" presStyleCnt="4">
        <dgm:presLayoutVars>
          <dgm:chMax val="1"/>
          <dgm:chPref val="1"/>
        </dgm:presLayoutVars>
      </dgm:prSet>
      <dgm:spPr/>
    </dgm:pt>
    <dgm:pt modelId="{3AF9682F-AF62-4C70-9569-BC822C69F3E1}" type="pres">
      <dgm:prSet presAssocID="{C1B7076D-D4E2-4C85-874B-EDBE65E0D265}" presName="sibTrans" presStyleCnt="0"/>
      <dgm:spPr/>
    </dgm:pt>
    <dgm:pt modelId="{99C46127-72C6-4113-BFD4-77170D9E7EE4}" type="pres">
      <dgm:prSet presAssocID="{01936858-A7BF-4D89-8B16-E5DBFEC9872B}" presName="compNode" presStyleCnt="0"/>
      <dgm:spPr/>
    </dgm:pt>
    <dgm:pt modelId="{B5A80D51-849F-4851-8745-EE1C818518B5}" type="pres">
      <dgm:prSet presAssocID="{01936858-A7BF-4D89-8B16-E5DBFEC9872B}" presName="iconRect" presStyleLbl="node1" presStyleIdx="2" presStyleCnt="4" custScaleX="177843" custScaleY="15731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9FAAEADE-F596-45DC-A8BB-23FEE923603B}" type="pres">
      <dgm:prSet presAssocID="{01936858-A7BF-4D89-8B16-E5DBFEC9872B}" presName="spaceRect" presStyleCnt="0"/>
      <dgm:spPr/>
    </dgm:pt>
    <dgm:pt modelId="{6DF29F34-8A41-4D11-A771-8E4359507FB1}" type="pres">
      <dgm:prSet presAssocID="{01936858-A7BF-4D89-8B16-E5DBFEC9872B}" presName="textRect" presStyleLbl="revTx" presStyleIdx="2" presStyleCnt="4">
        <dgm:presLayoutVars>
          <dgm:chMax val="1"/>
          <dgm:chPref val="1"/>
        </dgm:presLayoutVars>
      </dgm:prSet>
      <dgm:spPr/>
    </dgm:pt>
    <dgm:pt modelId="{20329F8F-7980-40FF-8884-B7DBFA200333}" type="pres">
      <dgm:prSet presAssocID="{30B2A0D7-9799-458C-8F36-2BB8E0531C08}" presName="sibTrans" presStyleCnt="0"/>
      <dgm:spPr/>
    </dgm:pt>
    <dgm:pt modelId="{7DAA0C06-9F2B-4DD2-8E48-0C7350E0F154}" type="pres">
      <dgm:prSet presAssocID="{35B04CBB-2D63-4697-B3F1-33FCBAC2B26E}" presName="compNode" presStyleCnt="0"/>
      <dgm:spPr/>
    </dgm:pt>
    <dgm:pt modelId="{F1422643-0BD5-42D9-978C-7CC65FB6BF58}" type="pres">
      <dgm:prSet presAssocID="{35B04CBB-2D63-4697-B3F1-33FCBAC2B26E}" presName="iconRect" presStyleLbl="node1" presStyleIdx="3" presStyleCnt="4" custScaleX="190044" custScaleY="15885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solidFill>
            <a:srgbClr val="FFC000"/>
          </a:solidFill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F8F27094-11B6-4A85-868D-F7B4B6A59EC0}" type="pres">
      <dgm:prSet presAssocID="{35B04CBB-2D63-4697-B3F1-33FCBAC2B26E}" presName="spaceRect" presStyleCnt="0"/>
      <dgm:spPr/>
    </dgm:pt>
    <dgm:pt modelId="{231A051A-9289-4228-BEB1-4989F31434F6}" type="pres">
      <dgm:prSet presAssocID="{35B04CBB-2D63-4697-B3F1-33FCBAC2B26E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EFF7C04-9765-4E43-BEC8-8804D1F21031}" type="presOf" srcId="{B8C2218A-47E9-4219-8E05-B35E7036BE9D}" destId="{D8894135-5CAC-48C1-900C-975D9B837E8E}" srcOrd="0" destOrd="0" presId="urn:microsoft.com/office/officeart/2018/2/layout/IconLabelList"/>
    <dgm:cxn modelId="{1AF47F1A-C820-49F1-B0A8-A8646DDA1B10}" type="presOf" srcId="{35B04CBB-2D63-4697-B3F1-33FCBAC2B26E}" destId="{231A051A-9289-4228-BEB1-4989F31434F6}" srcOrd="0" destOrd="0" presId="urn:microsoft.com/office/officeart/2018/2/layout/IconLabelList"/>
    <dgm:cxn modelId="{32078234-FB8C-474D-B032-9E241FD3AF1B}" type="presOf" srcId="{01936858-A7BF-4D89-8B16-E5DBFEC9872B}" destId="{6DF29F34-8A41-4D11-A771-8E4359507FB1}" srcOrd="0" destOrd="0" presId="urn:microsoft.com/office/officeart/2018/2/layout/IconLabelList"/>
    <dgm:cxn modelId="{94511873-368B-46F4-9B2A-F57C5629CDA7}" srcId="{B8C2218A-47E9-4219-8E05-B35E7036BE9D}" destId="{C9BFD9D9-FDE6-4CF4-809E-9B1ED6A434D3}" srcOrd="1" destOrd="0" parTransId="{114F60EE-DF34-4EEC-802C-37A5DC975203}" sibTransId="{C1B7076D-D4E2-4C85-874B-EDBE65E0D265}"/>
    <dgm:cxn modelId="{AA4F4D7B-55F4-41B5-828A-71B4C15CDE5D}" srcId="{B8C2218A-47E9-4219-8E05-B35E7036BE9D}" destId="{35B04CBB-2D63-4697-B3F1-33FCBAC2B26E}" srcOrd="3" destOrd="0" parTransId="{DE96878F-03A4-4AB3-8EC2-25A0A8C079C1}" sibTransId="{630E5DAB-606F-40E3-9081-2E9F758D6589}"/>
    <dgm:cxn modelId="{A597BD7B-0363-4E21-9851-98A0977FF0A8}" type="presOf" srcId="{C9BFD9D9-FDE6-4CF4-809E-9B1ED6A434D3}" destId="{D8BC0E14-22BA-4E18-8EFA-0447A27B01B6}" srcOrd="0" destOrd="0" presId="urn:microsoft.com/office/officeart/2018/2/layout/IconLabelList"/>
    <dgm:cxn modelId="{DB72CFB9-7A40-4E08-975E-480EBD805977}" srcId="{B8C2218A-47E9-4219-8E05-B35E7036BE9D}" destId="{3A088195-6275-4A9A-B47E-76A2BAB1979E}" srcOrd="0" destOrd="0" parTransId="{68CB8FDC-517B-4D0C-BC24-14E116FBC989}" sibTransId="{9F1E778A-19BE-43EE-BA36-8244A96858B4}"/>
    <dgm:cxn modelId="{5EB14ABE-CD73-4F6C-B065-0BC17E759ADE}" srcId="{B8C2218A-47E9-4219-8E05-B35E7036BE9D}" destId="{01936858-A7BF-4D89-8B16-E5DBFEC9872B}" srcOrd="2" destOrd="0" parTransId="{ECA64CFD-E1D8-4FA6-A80E-7E62C45743F5}" sibTransId="{30B2A0D7-9799-458C-8F36-2BB8E0531C08}"/>
    <dgm:cxn modelId="{E67A09E1-5915-49E3-8FA4-52BAFB440A70}" type="presOf" srcId="{3A088195-6275-4A9A-B47E-76A2BAB1979E}" destId="{3BDB7DA8-CB8D-4E41-98FF-0FD597CE13B6}" srcOrd="0" destOrd="0" presId="urn:microsoft.com/office/officeart/2018/2/layout/IconLabelList"/>
    <dgm:cxn modelId="{5A78A2C4-A42E-4D68-91B2-99F0164F4CE4}" type="presParOf" srcId="{D8894135-5CAC-48C1-900C-975D9B837E8E}" destId="{29C5FE7C-2D6D-4D8C-B283-B96D633196AF}" srcOrd="0" destOrd="0" presId="urn:microsoft.com/office/officeart/2018/2/layout/IconLabelList"/>
    <dgm:cxn modelId="{DF23B438-40B2-413C-857B-493B575C695A}" type="presParOf" srcId="{29C5FE7C-2D6D-4D8C-B283-B96D633196AF}" destId="{3F437E43-74ED-43E6-B5BC-96C9F57815BA}" srcOrd="0" destOrd="0" presId="urn:microsoft.com/office/officeart/2018/2/layout/IconLabelList"/>
    <dgm:cxn modelId="{492C831D-6CC7-40CA-9CBB-0A8BA8167457}" type="presParOf" srcId="{29C5FE7C-2D6D-4D8C-B283-B96D633196AF}" destId="{7228F664-F51B-448E-8E14-16305CF34819}" srcOrd="1" destOrd="0" presId="urn:microsoft.com/office/officeart/2018/2/layout/IconLabelList"/>
    <dgm:cxn modelId="{53367157-BD7B-4867-8EC7-D06FE90F79B2}" type="presParOf" srcId="{29C5FE7C-2D6D-4D8C-B283-B96D633196AF}" destId="{3BDB7DA8-CB8D-4E41-98FF-0FD597CE13B6}" srcOrd="2" destOrd="0" presId="urn:microsoft.com/office/officeart/2018/2/layout/IconLabelList"/>
    <dgm:cxn modelId="{54DADF6B-025B-4EC0-8E71-24E697DBBD76}" type="presParOf" srcId="{D8894135-5CAC-48C1-900C-975D9B837E8E}" destId="{6C3E8E46-867D-44EB-B866-482AE89EF67B}" srcOrd="1" destOrd="0" presId="urn:microsoft.com/office/officeart/2018/2/layout/IconLabelList"/>
    <dgm:cxn modelId="{D9B45841-8880-48CC-9AA4-7EFF28CE5774}" type="presParOf" srcId="{D8894135-5CAC-48C1-900C-975D9B837E8E}" destId="{7A25BB0B-FD11-415B-8325-46185EA824EB}" srcOrd="2" destOrd="0" presId="urn:microsoft.com/office/officeart/2018/2/layout/IconLabelList"/>
    <dgm:cxn modelId="{CF2144CC-DCD1-4E06-B34A-03B713623F19}" type="presParOf" srcId="{7A25BB0B-FD11-415B-8325-46185EA824EB}" destId="{86EC4E7E-4D89-4FAD-B7B7-60663E859D64}" srcOrd="0" destOrd="0" presId="urn:microsoft.com/office/officeart/2018/2/layout/IconLabelList"/>
    <dgm:cxn modelId="{6145D1D4-068A-4377-845F-0FAC276FC791}" type="presParOf" srcId="{7A25BB0B-FD11-415B-8325-46185EA824EB}" destId="{656A416B-60ED-4216-BA4C-612ECBA88F4E}" srcOrd="1" destOrd="0" presId="urn:microsoft.com/office/officeart/2018/2/layout/IconLabelList"/>
    <dgm:cxn modelId="{4D66893C-41E0-4707-A859-AAF5D0C01EAF}" type="presParOf" srcId="{7A25BB0B-FD11-415B-8325-46185EA824EB}" destId="{D8BC0E14-22BA-4E18-8EFA-0447A27B01B6}" srcOrd="2" destOrd="0" presId="urn:microsoft.com/office/officeart/2018/2/layout/IconLabelList"/>
    <dgm:cxn modelId="{B1AE43DE-9742-47D3-9FA9-22A48329AD2B}" type="presParOf" srcId="{D8894135-5CAC-48C1-900C-975D9B837E8E}" destId="{3AF9682F-AF62-4C70-9569-BC822C69F3E1}" srcOrd="3" destOrd="0" presId="urn:microsoft.com/office/officeart/2018/2/layout/IconLabelList"/>
    <dgm:cxn modelId="{4E7C564A-5EB8-44FA-AD5A-59FED95A5821}" type="presParOf" srcId="{D8894135-5CAC-48C1-900C-975D9B837E8E}" destId="{99C46127-72C6-4113-BFD4-77170D9E7EE4}" srcOrd="4" destOrd="0" presId="urn:microsoft.com/office/officeart/2018/2/layout/IconLabelList"/>
    <dgm:cxn modelId="{DA425C53-FF9F-4459-BB46-C46AEEF47334}" type="presParOf" srcId="{99C46127-72C6-4113-BFD4-77170D9E7EE4}" destId="{B5A80D51-849F-4851-8745-EE1C818518B5}" srcOrd="0" destOrd="0" presId="urn:microsoft.com/office/officeart/2018/2/layout/IconLabelList"/>
    <dgm:cxn modelId="{743EA957-6273-4491-B44B-8B1CE8C1C6AD}" type="presParOf" srcId="{99C46127-72C6-4113-BFD4-77170D9E7EE4}" destId="{9FAAEADE-F596-45DC-A8BB-23FEE923603B}" srcOrd="1" destOrd="0" presId="urn:microsoft.com/office/officeart/2018/2/layout/IconLabelList"/>
    <dgm:cxn modelId="{FC2374BD-2D58-4C0B-99FE-E2732B9C4180}" type="presParOf" srcId="{99C46127-72C6-4113-BFD4-77170D9E7EE4}" destId="{6DF29F34-8A41-4D11-A771-8E4359507FB1}" srcOrd="2" destOrd="0" presId="urn:microsoft.com/office/officeart/2018/2/layout/IconLabelList"/>
    <dgm:cxn modelId="{1803569B-CF5B-4B50-B65F-2C02D3FCDE66}" type="presParOf" srcId="{D8894135-5CAC-48C1-900C-975D9B837E8E}" destId="{20329F8F-7980-40FF-8884-B7DBFA200333}" srcOrd="5" destOrd="0" presId="urn:microsoft.com/office/officeart/2018/2/layout/IconLabelList"/>
    <dgm:cxn modelId="{8EE4CB9A-4C37-4F46-BBB8-CCA1BEE621EB}" type="presParOf" srcId="{D8894135-5CAC-48C1-900C-975D9B837E8E}" destId="{7DAA0C06-9F2B-4DD2-8E48-0C7350E0F154}" srcOrd="6" destOrd="0" presId="urn:microsoft.com/office/officeart/2018/2/layout/IconLabelList"/>
    <dgm:cxn modelId="{9586939C-5FA3-414E-B99A-B789541655AD}" type="presParOf" srcId="{7DAA0C06-9F2B-4DD2-8E48-0C7350E0F154}" destId="{F1422643-0BD5-42D9-978C-7CC65FB6BF58}" srcOrd="0" destOrd="0" presId="urn:microsoft.com/office/officeart/2018/2/layout/IconLabelList"/>
    <dgm:cxn modelId="{24769985-34C4-4E03-8BDC-B9F363E52A74}" type="presParOf" srcId="{7DAA0C06-9F2B-4DD2-8E48-0C7350E0F154}" destId="{F8F27094-11B6-4A85-868D-F7B4B6A59EC0}" srcOrd="1" destOrd="0" presId="urn:microsoft.com/office/officeart/2018/2/layout/IconLabelList"/>
    <dgm:cxn modelId="{976747FA-9083-4D27-BFB1-7E2C5D5D61BC}" type="presParOf" srcId="{7DAA0C06-9F2B-4DD2-8E48-0C7350E0F154}" destId="{231A051A-9289-4228-BEB1-4989F31434F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437E43-74ED-43E6-B5BC-96C9F57815BA}">
      <dsp:nvSpPr>
        <dsp:cNvPr id="0" name=""/>
        <dsp:cNvSpPr/>
      </dsp:nvSpPr>
      <dsp:spPr>
        <a:xfrm>
          <a:off x="652973" y="1026991"/>
          <a:ext cx="2077375" cy="16181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DB7DA8-CB8D-4E41-98FF-0FD597CE13B6}">
      <dsp:nvSpPr>
        <dsp:cNvPr id="0" name=""/>
        <dsp:cNvSpPr/>
      </dsp:nvSpPr>
      <dsp:spPr>
        <a:xfrm>
          <a:off x="473893" y="2704615"/>
          <a:ext cx="243553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chemeClr val="accent4"/>
              </a:solidFill>
            </a:rPr>
            <a:t>Inability to provide quality care</a:t>
          </a:r>
        </a:p>
      </dsp:txBody>
      <dsp:txXfrm>
        <a:off x="473893" y="2704615"/>
        <a:ext cx="2435536" cy="720000"/>
      </dsp:txXfrm>
    </dsp:sp>
    <dsp:sp modelId="{86EC4E7E-4D89-4FAD-B7B7-60663E859D64}">
      <dsp:nvSpPr>
        <dsp:cNvPr id="0" name=""/>
        <dsp:cNvSpPr/>
      </dsp:nvSpPr>
      <dsp:spPr>
        <a:xfrm>
          <a:off x="3534430" y="1011543"/>
          <a:ext cx="2037974" cy="16799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C0E14-22BA-4E18-8EFA-0447A27B01B6}">
      <dsp:nvSpPr>
        <dsp:cNvPr id="0" name=""/>
        <dsp:cNvSpPr/>
      </dsp:nvSpPr>
      <dsp:spPr>
        <a:xfrm>
          <a:off x="3335649" y="2720063"/>
          <a:ext cx="243553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chemeClr val="accent4"/>
              </a:solidFill>
            </a:rPr>
            <a:t>Inefficient processes</a:t>
          </a:r>
          <a:endParaRPr lang="en-US" sz="2300" b="1" kern="1200" dirty="0">
            <a:solidFill>
              <a:schemeClr val="accent4"/>
            </a:solidFill>
          </a:endParaRPr>
        </a:p>
      </dsp:txBody>
      <dsp:txXfrm>
        <a:off x="3335649" y="2720063"/>
        <a:ext cx="2435536" cy="720000"/>
      </dsp:txXfrm>
    </dsp:sp>
    <dsp:sp modelId="{B5A80D51-849F-4851-8745-EE1C818518B5}">
      <dsp:nvSpPr>
        <dsp:cNvPr id="0" name=""/>
        <dsp:cNvSpPr/>
      </dsp:nvSpPr>
      <dsp:spPr>
        <a:xfrm>
          <a:off x="6440601" y="1000479"/>
          <a:ext cx="1949144" cy="17241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29F34-8A41-4D11-A771-8E4359507FB1}">
      <dsp:nvSpPr>
        <dsp:cNvPr id="0" name=""/>
        <dsp:cNvSpPr/>
      </dsp:nvSpPr>
      <dsp:spPr>
        <a:xfrm>
          <a:off x="6197404" y="2731127"/>
          <a:ext cx="243553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chemeClr val="accent4"/>
              </a:solidFill>
            </a:rPr>
            <a:t>Poor        Recognition</a:t>
          </a:r>
          <a:endParaRPr lang="en-US" sz="2300" b="1" kern="1200" dirty="0">
            <a:solidFill>
              <a:schemeClr val="accent4"/>
            </a:solidFill>
          </a:endParaRPr>
        </a:p>
      </dsp:txBody>
      <dsp:txXfrm>
        <a:off x="6197404" y="2731127"/>
        <a:ext cx="2435536" cy="720000"/>
      </dsp:txXfrm>
    </dsp:sp>
    <dsp:sp modelId="{F1422643-0BD5-42D9-978C-7CC65FB6BF58}">
      <dsp:nvSpPr>
        <dsp:cNvPr id="0" name=""/>
        <dsp:cNvSpPr/>
      </dsp:nvSpPr>
      <dsp:spPr>
        <a:xfrm>
          <a:off x="9235496" y="996267"/>
          <a:ext cx="2082866" cy="17410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1A051A-9289-4228-BEB1-4989F31434F6}">
      <dsp:nvSpPr>
        <dsp:cNvPr id="0" name=""/>
        <dsp:cNvSpPr/>
      </dsp:nvSpPr>
      <dsp:spPr>
        <a:xfrm>
          <a:off x="9059160" y="2735339"/>
          <a:ext cx="243553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chemeClr val="accent4"/>
              </a:solidFill>
            </a:rPr>
            <a:t>Lack of               Input</a:t>
          </a:r>
          <a:endParaRPr lang="en-US" sz="2300" b="1" kern="1200" dirty="0">
            <a:solidFill>
              <a:schemeClr val="accent4"/>
            </a:solidFill>
          </a:endParaRPr>
        </a:p>
      </dsp:txBody>
      <dsp:txXfrm>
        <a:off x="9059160" y="2735339"/>
        <a:ext cx="2435536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CB3C4-6F84-C64E-B267-FBF1A616DB9F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4C89E-F0FC-584D-8565-CA314D287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8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background context:</a:t>
            </a:r>
          </a:p>
          <a:p>
            <a:r>
              <a:rPr lang="en-US" dirty="0"/>
              <a:t>-1700 </a:t>
            </a:r>
            <a:r>
              <a:rPr lang="en-US" dirty="0" err="1"/>
              <a:t>proviers</a:t>
            </a:r>
            <a:r>
              <a:rPr lang="en-US" dirty="0"/>
              <a:t>, of which 800 docs [21% </a:t>
            </a:r>
            <a:r>
              <a:rPr lang="en-US" dirty="0" err="1"/>
              <a:t>pcps</a:t>
            </a:r>
            <a:r>
              <a:rPr lang="en-US" dirty="0"/>
              <a:t>, 57% specialists]</a:t>
            </a:r>
          </a:p>
          <a:p>
            <a:r>
              <a:rPr lang="en-US" dirty="0"/>
              <a:t>- 5/2021 EMR rollout EPIC</a:t>
            </a:r>
          </a:p>
          <a:p>
            <a:pPr marL="171450" indent="-171450">
              <a:buFontTx/>
              <a:buChar char="-"/>
            </a:pPr>
            <a:r>
              <a:rPr lang="en-US" dirty="0"/>
              <a:t>Dealing with whiplash from HCW are heroes to harassment over masks</a:t>
            </a:r>
          </a:p>
          <a:p>
            <a:pPr marL="171450" indent="-171450">
              <a:buFontTx/>
              <a:buChar char="-"/>
            </a:pPr>
            <a:r>
              <a:rPr lang="en-US" dirty="0"/>
              <a:t>pts who delayed care coming back, and sicker now</a:t>
            </a:r>
          </a:p>
          <a:p>
            <a:pPr marL="171450" indent="-171450">
              <a:buFontTx/>
              <a:buChar char="-"/>
            </a:pPr>
            <a:r>
              <a:rPr lang="en-US" dirty="0"/>
              <a:t>Too many AWV</a:t>
            </a:r>
          </a:p>
          <a:p>
            <a:pPr marL="171450" indent="-171450">
              <a:buFontTx/>
              <a:buChar char="-"/>
            </a:pPr>
            <a:r>
              <a:rPr lang="en-US" dirty="0"/>
              <a:t>Feeling like a checkbox person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Increasing rates of MD turnover</a:t>
            </a:r>
          </a:p>
          <a:p>
            <a:pPr marL="171450" indent="-171450">
              <a:buFontTx/>
              <a:buChar char="-"/>
            </a:pPr>
            <a:r>
              <a:rPr lang="en-US" dirty="0"/>
              <a:t>Has been some where monthly emails on </a:t>
            </a:r>
            <a:r>
              <a:rPr lang="en-US" dirty="0" err="1"/>
              <a:t>individ</a:t>
            </a:r>
            <a:r>
              <a:rPr lang="en-US" dirty="0"/>
              <a:t> targeted resources </a:t>
            </a:r>
            <a:r>
              <a:rPr lang="en-US" b="1" dirty="0"/>
              <a:t>must haves and next level like Farley email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‘</a:t>
            </a:r>
            <a:r>
              <a:rPr lang="en-US" dirty="0" err="1"/>
              <a:t>smallbany</a:t>
            </a:r>
            <a:r>
              <a:rPr lang="en-US" dirty="0"/>
              <a:t>’ everyone knows each other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Providers, APPs is the terminology</a:t>
            </a:r>
          </a:p>
          <a:p>
            <a:pPr marL="171450" indent="-171450">
              <a:buFontTx/>
              <a:buChar char="-"/>
            </a:pPr>
            <a:r>
              <a:rPr lang="en-US" dirty="0"/>
              <a:t>What does it look like when we reach the 4th aim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u="none" dirty="0"/>
          </a:p>
          <a:p>
            <a:pPr lvl="0"/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Acknowledge and normalize what clinicians are feeling					</a:t>
            </a:r>
          </a:p>
          <a:p>
            <a:pPr lvl="0"/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and relate concepts i.e., burnout, depression, moral injury					</a:t>
            </a:r>
          </a:p>
          <a:p>
            <a:pPr lvl="0"/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 burnout as a problem that mandates organizational solutions and case studies to show how other physician groups are tackling burnout		</a:t>
            </a:r>
          </a:p>
          <a:p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Catalyze interest among listers to work on wellbeing and kickoff wellbeing work across IHANY network	</a:t>
            </a:r>
            <a:r>
              <a:rPr lang="en-US" u="none" dirty="0">
                <a:effectLst/>
              </a:rPr>
              <a:t>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45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36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39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5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recognition for your work</a:t>
            </a:r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Increased control and autonomy</a:t>
            </a:r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Increased fairness and transparency</a:t>
            </a:r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programs to reduce stress</a:t>
            </a:r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Improved tech and workflows</a:t>
            </a:r>
            <a:br>
              <a:rPr lang="en-US" dirty="0"/>
            </a:br>
            <a:r>
              <a:rPr lang="en-US" dirty="0"/>
              <a:t>- a Giants miracle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0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49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66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69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9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11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66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05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52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13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39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28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93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25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7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91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53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25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3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3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39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A4C89E-F0FC-584D-8565-CA314D287A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05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4170DC-5E8D-6746-B789-79B0ABCC2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5241" y="5807392"/>
            <a:ext cx="1057003" cy="1050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66882-0A35-6149-859D-8C9758BFF78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6621448"/>
            <a:ext cx="263459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700" dirty="0">
                <a:solidFill>
                  <a:srgbClr val="000000"/>
                </a:solidFill>
                <a:cs typeface="+mn-cs"/>
              </a:rPr>
              <a:t>Copyright © </a:t>
            </a:r>
            <a:r>
              <a:rPr lang="en-US" sz="700" baseline="0" dirty="0">
                <a:solidFill>
                  <a:srgbClr val="000000"/>
                </a:solidFill>
                <a:cs typeface="+mn-cs"/>
              </a:rPr>
              <a:t>TNT Health Enterprises, 2018</a:t>
            </a:r>
            <a:endParaRPr lang="en-US" sz="70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31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DFF69-868D-4E9A-AF06-48BE4765C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2CE4E-F340-48C4-9856-1F3DE28A2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F7455-10FB-439A-BE53-BE5B57FB7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69F1-3F09-4B14-A23D-C21F651CC1C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0E0CB-60CE-416F-9B94-56B6704C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4927E-8D88-40DC-B1A9-DC3D8527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0E54-CFBC-40F9-9EE5-4194ED216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3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755" y="994882"/>
            <a:ext cx="11411164" cy="5558319"/>
          </a:xfrm>
        </p:spPr>
        <p:txBody>
          <a:bodyPr/>
          <a:lstStyle>
            <a:lvl1pPr>
              <a:defRPr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4F5D04-6504-1D43-809D-2C650F8E2FC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6621448"/>
            <a:ext cx="263459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700" dirty="0">
                <a:solidFill>
                  <a:srgbClr val="000000"/>
                </a:solidFill>
                <a:cs typeface="+mn-cs"/>
              </a:rPr>
              <a:t>Copyright © </a:t>
            </a:r>
            <a:r>
              <a:rPr lang="en-US" sz="700" baseline="0" dirty="0">
                <a:solidFill>
                  <a:srgbClr val="000000"/>
                </a:solidFill>
                <a:cs typeface="+mn-cs"/>
              </a:rPr>
              <a:t>TNT Health Enterprises, 2018</a:t>
            </a:r>
            <a:endParaRPr lang="en-US" sz="70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77F5D1-E30D-6A4E-96CA-24D08B4E3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57497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595B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1A11DF-13DE-EB46-97BA-85C0B1C37E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76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9519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9519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1BFEBE-9A7F-BC4F-A41D-CA29951F4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57497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595B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1A11DF-13DE-EB46-97BA-85C0B1C37E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71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855940-4F2A-9B4A-B825-F3966FF0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57497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595B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1A11DF-13DE-EB46-97BA-85C0B1C37E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55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9519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rgbClr val="595194"/>
                </a:solidFill>
              </a:defRPr>
            </a:lvl1pPr>
            <a:lvl2pPr>
              <a:defRPr sz="2000">
                <a:solidFill>
                  <a:srgbClr val="595194"/>
                </a:solidFill>
              </a:defRPr>
            </a:lvl2pPr>
            <a:lvl3pPr>
              <a:defRPr sz="1800">
                <a:solidFill>
                  <a:srgbClr val="595194"/>
                </a:solidFill>
              </a:defRPr>
            </a:lvl3pPr>
            <a:lvl4pPr>
              <a:defRPr sz="1600">
                <a:solidFill>
                  <a:srgbClr val="595194"/>
                </a:solidFill>
              </a:defRPr>
            </a:lvl4pPr>
            <a:lvl5pPr>
              <a:defRPr sz="1600">
                <a:solidFill>
                  <a:srgbClr val="595194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9519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rgbClr val="595194"/>
                </a:solidFill>
              </a:defRPr>
            </a:lvl1pPr>
            <a:lvl2pPr>
              <a:defRPr sz="2000">
                <a:solidFill>
                  <a:srgbClr val="595194"/>
                </a:solidFill>
              </a:defRPr>
            </a:lvl2pPr>
            <a:lvl3pPr>
              <a:defRPr sz="1800">
                <a:solidFill>
                  <a:srgbClr val="595194"/>
                </a:solidFill>
              </a:defRPr>
            </a:lvl3pPr>
            <a:lvl4pPr>
              <a:defRPr sz="1600">
                <a:solidFill>
                  <a:srgbClr val="595194"/>
                </a:solidFill>
              </a:defRPr>
            </a:lvl4pPr>
            <a:lvl5pPr>
              <a:defRPr sz="1600">
                <a:solidFill>
                  <a:srgbClr val="595194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A9F18E-8B58-424F-8E1B-93F28BD41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57497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595B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1A11DF-13DE-EB46-97BA-85C0B1C37E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89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95D444-E8D8-5E4E-A77C-1EF495C5A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57497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595B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1A11DF-13DE-EB46-97BA-85C0B1C37E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8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4B215A-BDBE-9645-AA54-99F82C36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F4C6690-5694-064F-ACAA-43DF1E3B7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57497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595B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1A11DF-13DE-EB46-97BA-85C0B1C37E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7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21017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3545" y="902043"/>
            <a:ext cx="6815667" cy="5853113"/>
          </a:xfrm>
        </p:spPr>
        <p:txBody>
          <a:bodyPr/>
          <a:lstStyle>
            <a:lvl1pPr>
              <a:defRPr sz="32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0868A07-5542-784F-91DE-4A96A1A09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57497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595B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1A11DF-13DE-EB46-97BA-85C0B1C37E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92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1143000"/>
            <a:ext cx="11260667" cy="4660900"/>
          </a:xfrm>
          <a:prstGeom prst="rect">
            <a:avLst/>
          </a:prstGeom>
        </p:spPr>
        <p:txBody>
          <a:bodyPr vert="horz"/>
          <a:lstStyle>
            <a:lvl1pPr>
              <a:spcAft>
                <a:spcPts val="600"/>
              </a:spcAft>
              <a:buFont typeface="Arial"/>
              <a:buChar char="•"/>
              <a:defRPr sz="2400" b="0" i="0">
                <a:latin typeface="Arial"/>
                <a:cs typeface="Arial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el"/>
                <a:cs typeface="Ariel"/>
              </a:defRPr>
            </a:lvl4pPr>
            <a:lvl5pPr>
              <a:defRPr sz="1600">
                <a:latin typeface="Ariel"/>
                <a:cs typeface="Arie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Indent 1</a:t>
            </a:r>
          </a:p>
          <a:p>
            <a:pPr lvl="2"/>
            <a:r>
              <a:rPr lang="en-US" dirty="0"/>
              <a:t>Indent 2</a:t>
            </a:r>
          </a:p>
          <a:p>
            <a:pPr lvl="0"/>
            <a:r>
              <a:rPr lang="en-US" dirty="0"/>
              <a:t>Next Line of information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243069"/>
            <a:ext cx="11243733" cy="787078"/>
          </a:xfrm>
          <a:prstGeom prst="rect">
            <a:avLst/>
          </a:prstGeom>
        </p:spPr>
        <p:txBody>
          <a:bodyPr vert="horz"/>
          <a:lstStyle>
            <a:lvl1pPr marL="0" indent="1588" algn="l">
              <a:lnSpc>
                <a:spcPts val="3400"/>
              </a:lnSpc>
              <a:buNone/>
              <a:defRPr sz="3200">
                <a:solidFill>
                  <a:srgbClr val="8B0021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498C9B-4EDE-B24C-9C2D-80BF2379A2F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347200" y="657497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595B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1A11DF-13DE-EB46-97BA-85C0B1C37E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82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5D7E8E-7B8E-DD41-B83D-1DB86B280C5A}"/>
              </a:ext>
            </a:extLst>
          </p:cNvPr>
          <p:cNvSpPr/>
          <p:nvPr userDrawn="1"/>
        </p:nvSpPr>
        <p:spPr bwMode="auto">
          <a:xfrm>
            <a:off x="0" y="0"/>
            <a:ext cx="12192000" cy="838200"/>
          </a:xfrm>
          <a:prstGeom prst="rect">
            <a:avLst/>
          </a:prstGeom>
          <a:solidFill>
            <a:srgbClr val="59519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7338" marR="0" indent="-287338" algn="l" defTabSz="8604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395" y="-68104"/>
            <a:ext cx="1134121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27C9CC-DA3D-9540-9DCE-D918425ECB48}"/>
              </a:ext>
            </a:extLst>
          </p:cNvPr>
          <p:cNvSpPr/>
          <p:nvPr userDrawn="1"/>
        </p:nvSpPr>
        <p:spPr bwMode="auto">
          <a:xfrm flipV="1">
            <a:off x="0" y="838201"/>
            <a:ext cx="12192000" cy="45719"/>
          </a:xfrm>
          <a:prstGeom prst="rect">
            <a:avLst/>
          </a:prstGeom>
          <a:solidFill>
            <a:srgbClr val="FFD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7338" marR="0" indent="-287338" algn="l" defTabSz="8604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0E9CE7-3BD8-6B49-B179-F79F52DED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6621448"/>
            <a:ext cx="263459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sz="700" dirty="0">
                <a:solidFill>
                  <a:srgbClr val="000000"/>
                </a:solidFill>
                <a:cs typeface="+mn-cs"/>
              </a:rPr>
              <a:t>Copyright © </a:t>
            </a:r>
            <a:r>
              <a:rPr lang="en-US" sz="700" baseline="0" dirty="0">
                <a:solidFill>
                  <a:srgbClr val="000000"/>
                </a:solidFill>
                <a:cs typeface="+mn-cs"/>
              </a:rPr>
              <a:t>TNT Health Enterprises, 2018</a:t>
            </a:r>
            <a:endParaRPr lang="en-US" sz="70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15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595194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595194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95194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95194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95194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https://els-jbs-prod-cdn.jbs.elsevierhealth.com/cms/attachment/4f61b760-926a-4693-a0a6-42ed2c2a29f4/gr2_lrg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nam.edu/clinicianwellbeing/" TargetMode="External"/><Relationship Id="rId2" Type="http://schemas.openxmlformats.org/officeDocument/2006/relationships/hyperlink" Target="https://edhub.ama-assn.org/steps-forward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IHANYNetworkMgmt@sphp.com" TargetMode="Externa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9FC7E-0669-1642-B2A1-CEA6E1EB1D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Burnout: The Contagion &amp; What We Can Do About 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D65BAC-67B9-CB4C-9894-11138C9068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Tina Shah MD MPH</a:t>
            </a:r>
          </a:p>
          <a:p>
            <a:r>
              <a:rPr lang="en-US" sz="2800" dirty="0"/>
              <a:t>CEO, TNT Health Enterprises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06BFC-A54C-C74F-9FDD-E280D5B5037F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1634545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EFA38-5BAC-134B-8DC3-3C2BC8EF4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Load Theory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57C27-4212-3144-965D-39AD61ED3A45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3ECA47-4311-2A47-A4F6-44E77968A3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9" t="9479" r="13462" b="5416"/>
          <a:stretch/>
        </p:blipFill>
        <p:spPr>
          <a:xfrm>
            <a:off x="799899" y="1682644"/>
            <a:ext cx="2300848" cy="485681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6103F69-0E59-8E45-AC97-067DB080B17D}"/>
              </a:ext>
            </a:extLst>
          </p:cNvPr>
          <p:cNvSpPr/>
          <p:nvPr/>
        </p:nvSpPr>
        <p:spPr>
          <a:xfrm>
            <a:off x="3328731" y="4376338"/>
            <a:ext cx="2767269" cy="2090358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Extraneous Load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402E0E7-AB32-4445-8444-236D1062AE6B}"/>
              </a:ext>
            </a:extLst>
          </p:cNvPr>
          <p:cNvSpPr/>
          <p:nvPr/>
        </p:nvSpPr>
        <p:spPr>
          <a:xfrm>
            <a:off x="3328730" y="3484323"/>
            <a:ext cx="2767269" cy="788426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Germaine Load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55BB736-116D-1D41-8339-2B43CC2555D1}"/>
              </a:ext>
            </a:extLst>
          </p:cNvPr>
          <p:cNvSpPr/>
          <p:nvPr/>
        </p:nvSpPr>
        <p:spPr>
          <a:xfrm>
            <a:off x="3328729" y="2042843"/>
            <a:ext cx="2767269" cy="136410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Intrinsic Load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5D6FF6-1B10-FA4C-9C1C-929DBAE8C172}"/>
              </a:ext>
            </a:extLst>
          </p:cNvPr>
          <p:cNvSpPr/>
          <p:nvPr/>
        </p:nvSpPr>
        <p:spPr>
          <a:xfrm>
            <a:off x="8723852" y="5273040"/>
            <a:ext cx="2668249" cy="1193656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Extraneous Load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656B9BB-AEBA-2145-8DEA-3F620D64F6F1}"/>
              </a:ext>
            </a:extLst>
          </p:cNvPr>
          <p:cNvSpPr/>
          <p:nvPr/>
        </p:nvSpPr>
        <p:spPr>
          <a:xfrm>
            <a:off x="8723852" y="4376338"/>
            <a:ext cx="2668249" cy="788426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Germaine Load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EA12804-69DE-224E-8415-D2D95D15CB02}"/>
              </a:ext>
            </a:extLst>
          </p:cNvPr>
          <p:cNvSpPr/>
          <p:nvPr/>
        </p:nvSpPr>
        <p:spPr>
          <a:xfrm>
            <a:off x="8723852" y="2891213"/>
            <a:ext cx="2668249" cy="136410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Intrinsic Load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E59E22B-E4E7-5245-B366-125FFFFD8A81}"/>
              </a:ext>
            </a:extLst>
          </p:cNvPr>
          <p:cNvSpPr/>
          <p:nvPr/>
        </p:nvSpPr>
        <p:spPr>
          <a:xfrm>
            <a:off x="8723851" y="2002515"/>
            <a:ext cx="2668249" cy="788426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MENTAL RESERVE for executive functioning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A07B45-3CD3-FB4C-9193-A5918DAD0F89}"/>
              </a:ext>
            </a:extLst>
          </p:cNvPr>
          <p:cNvSpPr txBox="1"/>
          <p:nvPr/>
        </p:nvSpPr>
        <p:spPr>
          <a:xfrm>
            <a:off x="4254545" y="1335704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2021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43070D-9BA3-7C4F-B7CC-B4B1252D9B54}"/>
              </a:ext>
            </a:extLst>
          </p:cNvPr>
          <p:cNvSpPr txBox="1"/>
          <p:nvPr/>
        </p:nvSpPr>
        <p:spPr>
          <a:xfrm>
            <a:off x="9731603" y="1328320"/>
            <a:ext cx="1021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GOAL</a:t>
            </a:r>
            <a:endParaRPr lang="en-US" b="1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AD9C79-42DD-3946-8F86-5C51A7B5B5AE}"/>
              </a:ext>
            </a:extLst>
          </p:cNvPr>
          <p:cNvCxnSpPr>
            <a:cxnSpLocks/>
          </p:cNvCxnSpPr>
          <p:nvPr/>
        </p:nvCxnSpPr>
        <p:spPr>
          <a:xfrm>
            <a:off x="6155518" y="5273040"/>
            <a:ext cx="2444472" cy="596828"/>
          </a:xfrm>
          <a:prstGeom prst="straightConnector1">
            <a:avLst/>
          </a:prstGeom>
          <a:ln w="165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227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DAFDDE4-DA6C-B44F-8E7E-D9ED02367E2D}"/>
              </a:ext>
            </a:extLst>
          </p:cNvPr>
          <p:cNvSpPr/>
          <p:nvPr/>
        </p:nvSpPr>
        <p:spPr>
          <a:xfrm>
            <a:off x="4212560" y="2930394"/>
            <a:ext cx="1235241" cy="837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882AA-30FE-A84B-87BB-25E4AEBD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97" y="-42494"/>
            <a:ext cx="11766606" cy="1197095"/>
          </a:xfrm>
        </p:spPr>
        <p:txBody>
          <a:bodyPr>
            <a:normAutofit/>
          </a:bodyPr>
          <a:lstStyle/>
          <a:p>
            <a:r>
              <a:rPr lang="en-US" dirty="0"/>
              <a:t>Burnout Causes Biologic Changes in the Brain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9225A-D9F1-8F48-A10F-840D8B8AE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ross section of brain showing the basal ganglia and hypothalamus">
            <a:extLst>
              <a:ext uri="{FF2B5EF4-FFF2-40B4-BE49-F238E27FC236}">
                <a16:creationId xmlns:a16="http://schemas.microsoft.com/office/drawing/2014/main" id="{32F163BF-BA26-7141-BA8A-69DB6522D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6"/>
          <a:stretch/>
        </p:blipFill>
        <p:spPr bwMode="auto">
          <a:xfrm>
            <a:off x="4263081" y="935807"/>
            <a:ext cx="6866238" cy="536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9DBF848-D499-0E47-B83D-0EA705779EC4}"/>
              </a:ext>
            </a:extLst>
          </p:cNvPr>
          <p:cNvGrpSpPr/>
          <p:nvPr/>
        </p:nvGrpSpPr>
        <p:grpSpPr>
          <a:xfrm>
            <a:off x="3461495" y="3035531"/>
            <a:ext cx="3754850" cy="3647074"/>
            <a:chOff x="3461495" y="3035531"/>
            <a:chExt cx="3754850" cy="364707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212BF76-C558-ED49-9FF3-2FC3CA6690D5}"/>
                </a:ext>
              </a:extLst>
            </p:cNvPr>
            <p:cNvGrpSpPr/>
            <p:nvPr/>
          </p:nvGrpSpPr>
          <p:grpSpPr>
            <a:xfrm>
              <a:off x="3461495" y="3035531"/>
              <a:ext cx="3754850" cy="3647074"/>
              <a:chOff x="3461495" y="3035531"/>
              <a:chExt cx="3754850" cy="364707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627361E-F993-C844-80F1-D603806DE3F2}"/>
                  </a:ext>
                </a:extLst>
              </p:cNvPr>
              <p:cNvGrpSpPr/>
              <p:nvPr/>
            </p:nvGrpSpPr>
            <p:grpSpPr>
              <a:xfrm>
                <a:off x="3944438" y="4089988"/>
                <a:ext cx="3271907" cy="2592617"/>
                <a:chOff x="3944438" y="4089988"/>
                <a:chExt cx="3271907" cy="2592617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73CCFDC6-5718-BC41-8C60-46E63102E809}"/>
                    </a:ext>
                  </a:extLst>
                </p:cNvPr>
                <p:cNvGrpSpPr/>
                <p:nvPr/>
              </p:nvGrpSpPr>
              <p:grpSpPr>
                <a:xfrm>
                  <a:off x="4415481" y="4825728"/>
                  <a:ext cx="2800864" cy="1856877"/>
                  <a:chOff x="4415481" y="4825728"/>
                  <a:chExt cx="2800864" cy="1856877"/>
                </a:xfrm>
              </p:grpSpPr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D93DF1C-36BF-2247-A001-14BA29B7A875}"/>
                      </a:ext>
                    </a:extLst>
                  </p:cNvPr>
                  <p:cNvSpPr/>
                  <p:nvPr/>
                </p:nvSpPr>
                <p:spPr>
                  <a:xfrm>
                    <a:off x="5383426" y="5779324"/>
                    <a:ext cx="1832919" cy="9032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497DD7AD-E21F-B047-B309-92CFCC963B75}"/>
                      </a:ext>
                    </a:extLst>
                  </p:cNvPr>
                  <p:cNvSpPr/>
                  <p:nvPr/>
                </p:nvSpPr>
                <p:spPr>
                  <a:xfrm>
                    <a:off x="4600832" y="5370757"/>
                    <a:ext cx="1832919" cy="9032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BF04F7BD-07BC-CD40-B62A-5D019D94D092}"/>
                      </a:ext>
                    </a:extLst>
                  </p:cNvPr>
                  <p:cNvSpPr/>
                  <p:nvPr/>
                </p:nvSpPr>
                <p:spPr>
                  <a:xfrm>
                    <a:off x="4415481" y="4825728"/>
                    <a:ext cx="1832919" cy="9032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20D6E9E-79E9-B144-B55F-6F88F66CC965}"/>
                    </a:ext>
                  </a:extLst>
                </p:cNvPr>
                <p:cNvSpPr/>
                <p:nvPr/>
              </p:nvSpPr>
              <p:spPr>
                <a:xfrm>
                  <a:off x="3944438" y="4089988"/>
                  <a:ext cx="1832919" cy="9032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1C809A5-21B6-EA4D-8329-9AFDC2F26DF0}"/>
                  </a:ext>
                </a:extLst>
              </p:cNvPr>
              <p:cNvSpPr/>
              <p:nvPr/>
            </p:nvSpPr>
            <p:spPr>
              <a:xfrm>
                <a:off x="3461495" y="3035531"/>
                <a:ext cx="1832919" cy="12251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CF66A68-68D3-9D48-9313-A8533AD57F57}"/>
                </a:ext>
              </a:extLst>
            </p:cNvPr>
            <p:cNvSpPr/>
            <p:nvPr/>
          </p:nvSpPr>
          <p:spPr>
            <a:xfrm rot="18667538">
              <a:off x="5658158" y="4696860"/>
              <a:ext cx="1678916" cy="84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06EFB64-F3BF-2F4E-A81D-AE40F1D12488}"/>
              </a:ext>
            </a:extLst>
          </p:cNvPr>
          <p:cNvSpPr txBox="1"/>
          <p:nvPr/>
        </p:nvSpPr>
        <p:spPr>
          <a:xfrm>
            <a:off x="1109662" y="4949564"/>
            <a:ext cx="51827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Amygdala</a:t>
            </a:r>
            <a:r>
              <a:rPr lang="en-US" dirty="0"/>
              <a:t> enlarges</a:t>
            </a:r>
          </a:p>
          <a:p>
            <a:pPr algn="r"/>
            <a:r>
              <a:rPr lang="en-US" dirty="0">
                <a:solidFill>
                  <a:srgbClr val="FF0000"/>
                </a:solidFill>
              </a:rPr>
              <a:t>↑ reactivity to stress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774D16-DE8A-404F-BFE7-81DB101E7DED}"/>
              </a:ext>
            </a:extLst>
          </p:cNvPr>
          <p:cNvSpPr txBox="1"/>
          <p:nvPr/>
        </p:nvSpPr>
        <p:spPr>
          <a:xfrm>
            <a:off x="3166820" y="5836208"/>
            <a:ext cx="46948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Hippocampus shrinks</a:t>
            </a:r>
          </a:p>
          <a:p>
            <a:r>
              <a:rPr lang="en-US" dirty="0">
                <a:solidFill>
                  <a:srgbClr val="FF0000"/>
                </a:solidFill>
              </a:rPr>
              <a:t>↓ short-term memory, then long-term memory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0F2EB-2AF1-CD4C-BADC-B5EBBBFB907E}"/>
              </a:ext>
            </a:extLst>
          </p:cNvPr>
          <p:cNvSpPr txBox="1"/>
          <p:nvPr/>
        </p:nvSpPr>
        <p:spPr>
          <a:xfrm>
            <a:off x="182790" y="3166623"/>
            <a:ext cx="518274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Thinning of the </a:t>
            </a:r>
            <a:r>
              <a:rPr lang="en-US" b="1" dirty="0"/>
              <a:t>Pre-frontal Cortex</a:t>
            </a:r>
          </a:p>
          <a:p>
            <a:r>
              <a:rPr lang="en-US" dirty="0">
                <a:solidFill>
                  <a:srgbClr val="FF0000"/>
                </a:solidFill>
              </a:rPr>
              <a:t>↓ ability to focus, quality of medical decision-making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42F579-CDC8-8344-8900-47C3952E28C5}"/>
              </a:ext>
            </a:extLst>
          </p:cNvPr>
          <p:cNvSpPr txBox="1"/>
          <p:nvPr/>
        </p:nvSpPr>
        <p:spPr>
          <a:xfrm>
            <a:off x="0" y="4012663"/>
            <a:ext cx="60742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Decreased grey matter of </a:t>
            </a:r>
            <a:r>
              <a:rPr lang="en-US" b="1" dirty="0"/>
              <a:t>Basal Ganglia </a:t>
            </a:r>
            <a:r>
              <a:rPr lang="en-US" dirty="0"/>
              <a:t>from excess glutamate</a:t>
            </a:r>
          </a:p>
          <a:p>
            <a:r>
              <a:rPr lang="en-US" dirty="0">
                <a:solidFill>
                  <a:srgbClr val="FF0000"/>
                </a:solidFill>
              </a:rPr>
              <a:t>↓ fine motor control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67A1CA-3D58-FE44-A9FF-E47C49685F63}"/>
              </a:ext>
            </a:extLst>
          </p:cNvPr>
          <p:cNvSpPr txBox="1"/>
          <p:nvPr/>
        </p:nvSpPr>
        <p:spPr>
          <a:xfrm>
            <a:off x="8774103" y="6018077"/>
            <a:ext cx="3451477" cy="928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ct val="20000"/>
              </a:spcBef>
            </a:pPr>
            <a:r>
              <a:rPr lang="en-US" sz="10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 et. al. Assn. for Psychological science 2016</a:t>
            </a:r>
          </a:p>
          <a:p>
            <a:pPr defTabSz="457200">
              <a:spcBef>
                <a:spcPct val="20000"/>
              </a:spcBef>
            </a:pPr>
            <a:r>
              <a:rPr lang="en-US" sz="1000" b="1" dirty="0" err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Savic</a:t>
            </a:r>
            <a:r>
              <a:rPr lang="en-US" sz="10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 Cerebral Cortex 2015</a:t>
            </a:r>
          </a:p>
          <a:p>
            <a:pPr defTabSz="457200">
              <a:spcBef>
                <a:spcPct val="20000"/>
              </a:spcBef>
            </a:pPr>
            <a:r>
              <a:rPr lang="en-US" sz="1000" b="1" dirty="0" err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Alkadhi</a:t>
            </a:r>
            <a:r>
              <a:rPr lang="en-US" sz="10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All ISRN Physiology 2013</a:t>
            </a:r>
          </a:p>
          <a:p>
            <a:pPr defTabSz="457200">
              <a:spcBef>
                <a:spcPct val="20000"/>
              </a:spcBef>
            </a:pPr>
            <a:r>
              <a:rPr lang="en-US" sz="1000" b="1" dirty="0" err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Golkar</a:t>
            </a:r>
            <a:r>
              <a:rPr lang="en-US" sz="10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et al </a:t>
            </a:r>
            <a:r>
              <a:rPr lang="en-US" sz="1000" b="1" dirty="0" err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n-US" sz="10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ONE 2014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BA57D7A-3D9D-D24B-B308-1C77949FA9C7}"/>
              </a:ext>
            </a:extLst>
          </p:cNvPr>
          <p:cNvSpPr/>
          <p:nvPr/>
        </p:nvSpPr>
        <p:spPr>
          <a:xfrm>
            <a:off x="8129189" y="4217299"/>
            <a:ext cx="760707" cy="883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316706-2545-234D-A98C-2D2ED22C53A1}"/>
              </a:ext>
            </a:extLst>
          </p:cNvPr>
          <p:cNvSpPr/>
          <p:nvPr/>
        </p:nvSpPr>
        <p:spPr>
          <a:xfrm>
            <a:off x="4377954" y="1405398"/>
            <a:ext cx="1235242" cy="8833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D5C08D-5D5A-FD4C-B75B-8F0E227BC2BA}"/>
              </a:ext>
            </a:extLst>
          </p:cNvPr>
          <p:cNvSpPr/>
          <p:nvPr/>
        </p:nvSpPr>
        <p:spPr>
          <a:xfrm>
            <a:off x="6904859" y="4983473"/>
            <a:ext cx="760707" cy="883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0B0FFBF-E9D6-784C-8F04-274FA705CD79}"/>
              </a:ext>
            </a:extLst>
          </p:cNvPr>
          <p:cNvCxnSpPr/>
          <p:nvPr/>
        </p:nvCxnSpPr>
        <p:spPr>
          <a:xfrm flipH="1">
            <a:off x="7200705" y="3878918"/>
            <a:ext cx="1015125" cy="1900406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BC34C7EC-A644-3840-813E-C4A173EBC541}"/>
              </a:ext>
            </a:extLst>
          </p:cNvPr>
          <p:cNvSpPr/>
          <p:nvPr/>
        </p:nvSpPr>
        <p:spPr>
          <a:xfrm rot="2456097">
            <a:off x="5927775" y="4250691"/>
            <a:ext cx="957239" cy="837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064A48-6D8C-054F-A106-E87564DE56D3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27138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62923-13E6-6549-A2B8-104DA577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8104"/>
            <a:ext cx="12191999" cy="1143000"/>
          </a:xfrm>
        </p:spPr>
        <p:txBody>
          <a:bodyPr>
            <a:normAutofit/>
          </a:bodyPr>
          <a:lstStyle/>
          <a:p>
            <a:r>
              <a:rPr lang="en-US" dirty="0"/>
              <a:t>Provider Wellbeing Affects Every. Single. Aim.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E96C-0925-2F4D-98CA-D2E737E0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12C710-5966-3141-9816-53FC3892D799}"/>
              </a:ext>
            </a:extLst>
          </p:cNvPr>
          <p:cNvGrpSpPr/>
          <p:nvPr/>
        </p:nvGrpSpPr>
        <p:grpSpPr>
          <a:xfrm>
            <a:off x="4452803" y="1674213"/>
            <a:ext cx="3286394" cy="3307658"/>
            <a:chOff x="4523874" y="2358190"/>
            <a:chExt cx="3286394" cy="3307658"/>
          </a:xfrm>
        </p:grpSpPr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8E695D0C-3EFB-544E-A65F-1B4C7AA30A7F}"/>
                </a:ext>
              </a:extLst>
            </p:cNvPr>
            <p:cNvSpPr/>
            <p:nvPr/>
          </p:nvSpPr>
          <p:spPr>
            <a:xfrm rot="5400000">
              <a:off x="4601846" y="2358190"/>
              <a:ext cx="3208421" cy="3208422"/>
            </a:xfrm>
            <a:prstGeom prst="pie">
              <a:avLst>
                <a:gd name="adj1" fmla="val 10796953"/>
                <a:gd name="adj2" fmla="val 1620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4B20147-591B-4347-8B0F-9404CF89E107}"/>
                </a:ext>
              </a:extLst>
            </p:cNvPr>
            <p:cNvGrpSpPr/>
            <p:nvPr/>
          </p:nvGrpSpPr>
          <p:grpSpPr>
            <a:xfrm>
              <a:off x="4523874" y="2358190"/>
              <a:ext cx="3286391" cy="3307658"/>
              <a:chOff x="4523874" y="2358190"/>
              <a:chExt cx="3286391" cy="3307658"/>
            </a:xfrm>
          </p:grpSpPr>
          <p:sp>
            <p:nvSpPr>
              <p:cNvPr id="7" name="Pie 6">
                <a:extLst>
                  <a:ext uri="{FF2B5EF4-FFF2-40B4-BE49-F238E27FC236}">
                    <a16:creationId xmlns:a16="http://schemas.microsoft.com/office/drawing/2014/main" id="{291D1377-4D79-0440-8855-27131704F22B}"/>
                  </a:ext>
                </a:extLst>
              </p:cNvPr>
              <p:cNvSpPr/>
              <p:nvPr/>
            </p:nvSpPr>
            <p:spPr>
              <a:xfrm>
                <a:off x="4523874" y="2358190"/>
                <a:ext cx="3208421" cy="3208422"/>
              </a:xfrm>
              <a:prstGeom prst="pie">
                <a:avLst>
                  <a:gd name="adj1" fmla="val 10842567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Pie 12">
                <a:extLst>
                  <a:ext uri="{FF2B5EF4-FFF2-40B4-BE49-F238E27FC236}">
                    <a16:creationId xmlns:a16="http://schemas.microsoft.com/office/drawing/2014/main" id="{426005AE-F1B4-7944-93A5-2AF26628AEE1}"/>
                  </a:ext>
                </a:extLst>
              </p:cNvPr>
              <p:cNvSpPr/>
              <p:nvPr/>
            </p:nvSpPr>
            <p:spPr>
              <a:xfrm rot="16200000">
                <a:off x="4523876" y="2457426"/>
                <a:ext cx="3208421" cy="3208422"/>
              </a:xfrm>
              <a:prstGeom prst="pie">
                <a:avLst>
                  <a:gd name="adj1" fmla="val 10819524"/>
                  <a:gd name="adj2" fmla="val 1626744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Pie 13">
                <a:extLst>
                  <a:ext uri="{FF2B5EF4-FFF2-40B4-BE49-F238E27FC236}">
                    <a16:creationId xmlns:a16="http://schemas.microsoft.com/office/drawing/2014/main" id="{BCA195AF-41DD-994B-B8B6-9BEF2CCC8D5F}"/>
                  </a:ext>
                </a:extLst>
              </p:cNvPr>
              <p:cNvSpPr/>
              <p:nvPr/>
            </p:nvSpPr>
            <p:spPr>
              <a:xfrm rot="10800000">
                <a:off x="4601844" y="2457426"/>
                <a:ext cx="3208421" cy="3208422"/>
              </a:xfrm>
              <a:prstGeom prst="pie">
                <a:avLst>
                  <a:gd name="adj1" fmla="val 10819653"/>
                  <a:gd name="adj2" fmla="val 1620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20FD223-1490-8445-807B-23CC7E67ADA4}"/>
                  </a:ext>
                </a:extLst>
              </p:cNvPr>
              <p:cNvSpPr/>
              <p:nvPr/>
            </p:nvSpPr>
            <p:spPr>
              <a:xfrm>
                <a:off x="4725047" y="4345729"/>
                <a:ext cx="126989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↑ Patient 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Experience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C9EAADC-60C4-7D4E-8849-793739E13E30}"/>
                  </a:ext>
                </a:extLst>
              </p:cNvPr>
              <p:cNvSpPr/>
              <p:nvPr/>
            </p:nvSpPr>
            <p:spPr>
              <a:xfrm>
                <a:off x="6270140" y="3049229"/>
                <a:ext cx="130965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↑ Provider 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Wellbeing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5D6F918-FE7D-1C4C-9FBB-269DCBAE9056}"/>
                  </a:ext>
                </a:extLst>
              </p:cNvPr>
              <p:cNvSpPr/>
              <p:nvPr/>
            </p:nvSpPr>
            <p:spPr>
              <a:xfrm>
                <a:off x="6339198" y="4484228"/>
                <a:ext cx="9980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↓ Costs 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3016255-E823-E444-AC6B-CD4E08628222}"/>
                  </a:ext>
                </a:extLst>
              </p:cNvPr>
              <p:cNvSpPr/>
              <p:nvPr/>
            </p:nvSpPr>
            <p:spPr>
              <a:xfrm>
                <a:off x="4725047" y="3187728"/>
                <a:ext cx="14014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↑ Outcomes</a:t>
                </a: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67242CF-B418-A742-9645-2EFB4B26FD85}"/>
              </a:ext>
            </a:extLst>
          </p:cNvPr>
          <p:cNvSpPr txBox="1"/>
          <p:nvPr/>
        </p:nvSpPr>
        <p:spPr>
          <a:xfrm>
            <a:off x="4232504" y="5151272"/>
            <a:ext cx="381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Institute for Healthcare Improvement</a:t>
            </a:r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Quadruple Aim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BC77EE-79C5-FD4A-948D-3AA7FA1C1B37}"/>
              </a:ext>
            </a:extLst>
          </p:cNvPr>
          <p:cNvSpPr txBox="1"/>
          <p:nvPr/>
        </p:nvSpPr>
        <p:spPr>
          <a:xfrm>
            <a:off x="29412" y="1244297"/>
            <a:ext cx="4693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MD + RN emotional exhaustion linked to increased</a:t>
            </a:r>
            <a:r>
              <a:rPr lang="en-US" sz="2400" b="1" dirty="0">
                <a:solidFill>
                  <a:schemeClr val="accent4"/>
                </a:solidFill>
              </a:rPr>
              <a:t> patient mortality </a:t>
            </a:r>
            <a:r>
              <a:rPr lang="en-US" sz="2400" dirty="0">
                <a:solidFill>
                  <a:schemeClr val="accent4"/>
                </a:solidFill>
              </a:rPr>
              <a:t>in the ICU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Increased </a:t>
            </a:r>
            <a:r>
              <a:rPr lang="en-US" sz="2400" b="1" dirty="0">
                <a:solidFill>
                  <a:schemeClr val="accent4"/>
                </a:solidFill>
              </a:rPr>
              <a:t>medical errors </a:t>
            </a:r>
            <a:r>
              <a:rPr lang="en-US" sz="2400" dirty="0">
                <a:solidFill>
                  <a:schemeClr val="accent4"/>
                </a:solidFill>
              </a:rPr>
              <a:t>among surgeons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D42ADB-6EA1-EF4B-9730-67C1BFB35B47}"/>
              </a:ext>
            </a:extLst>
          </p:cNvPr>
          <p:cNvSpPr txBox="1"/>
          <p:nvPr/>
        </p:nvSpPr>
        <p:spPr>
          <a:xfrm>
            <a:off x="8740523" y="5929076"/>
            <a:ext cx="3451477" cy="9289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457200">
              <a:spcBef>
                <a:spcPct val="20000"/>
              </a:spcBef>
            </a:pPr>
            <a:r>
              <a:rPr lang="en-US" sz="10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Welp et. al. Front. Psychol 2015</a:t>
            </a:r>
          </a:p>
          <a:p>
            <a:pPr defTabSz="457200">
              <a:spcBef>
                <a:spcPct val="20000"/>
              </a:spcBef>
            </a:pPr>
            <a:r>
              <a:rPr lang="en-US" sz="1000" b="1" dirty="0" err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Shanafelt</a:t>
            </a:r>
            <a:r>
              <a:rPr lang="en-US" sz="10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 Annals of Surgery 2010</a:t>
            </a:r>
          </a:p>
          <a:p>
            <a:pPr defTabSz="457200">
              <a:spcBef>
                <a:spcPct val="20000"/>
              </a:spcBef>
            </a:pPr>
            <a:r>
              <a:rPr lang="en-US" sz="1000" b="1" dirty="0" err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Dyrbye</a:t>
            </a:r>
            <a:r>
              <a:rPr lang="en-US" sz="10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 JAMA open 2019</a:t>
            </a:r>
          </a:p>
          <a:p>
            <a:pPr defTabSz="457200">
              <a:spcBef>
                <a:spcPct val="20000"/>
              </a:spcBef>
            </a:pPr>
            <a:r>
              <a:rPr lang="en-US" sz="1000" b="1" dirty="0" err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Shanafelt</a:t>
            </a:r>
            <a:r>
              <a:rPr lang="en-US" sz="10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 J. Amer Coll. Surgeons 2010</a:t>
            </a:r>
          </a:p>
          <a:p>
            <a:pPr defTabSz="457200">
              <a:spcBef>
                <a:spcPct val="20000"/>
              </a:spcBef>
            </a:pPr>
            <a:r>
              <a:rPr lang="en-US" sz="10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Bachman et. al. Social Science and Medicine 1999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D2D396-F833-0F41-B547-5A0FE0A7E694}"/>
              </a:ext>
            </a:extLst>
          </p:cNvPr>
          <p:cNvSpPr txBox="1"/>
          <p:nvPr/>
        </p:nvSpPr>
        <p:spPr>
          <a:xfrm>
            <a:off x="29412" y="3742891"/>
            <a:ext cx="4693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Decreased </a:t>
            </a:r>
            <a:r>
              <a:rPr lang="en-US" sz="2400" b="1" dirty="0">
                <a:solidFill>
                  <a:schemeClr val="accent4"/>
                </a:solidFill>
              </a:rPr>
              <a:t>patient satisfaction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Greater explicit and implicit </a:t>
            </a:r>
            <a:r>
              <a:rPr lang="en-US" sz="2400" b="1" dirty="0">
                <a:solidFill>
                  <a:schemeClr val="accent4"/>
                </a:solidFill>
              </a:rPr>
              <a:t>racial biases </a:t>
            </a:r>
            <a:r>
              <a:rPr lang="en-US" sz="2400" dirty="0">
                <a:solidFill>
                  <a:schemeClr val="accent4"/>
                </a:solidFill>
              </a:rPr>
              <a:t>among trainees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482DCB-257B-BB42-8424-25334BDBAE5C}"/>
              </a:ext>
            </a:extLst>
          </p:cNvPr>
          <p:cNvSpPr txBox="1"/>
          <p:nvPr/>
        </p:nvSpPr>
        <p:spPr>
          <a:xfrm>
            <a:off x="8179070" y="3377660"/>
            <a:ext cx="345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Increased </a:t>
            </a:r>
            <a:r>
              <a:rPr lang="en-US" sz="2400" b="1" dirty="0">
                <a:solidFill>
                  <a:schemeClr val="accent4"/>
                </a:solidFill>
              </a:rPr>
              <a:t>turnover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Decreased </a:t>
            </a:r>
            <a:r>
              <a:rPr lang="en-US" sz="2400" b="1" dirty="0">
                <a:solidFill>
                  <a:schemeClr val="accent4"/>
                </a:solidFill>
              </a:rPr>
              <a:t>productivity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More referrals/tests*</a:t>
            </a:r>
            <a:endParaRPr lang="en-US" sz="2400" b="1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C69A94-4E04-064E-BEB0-DCAD388E92E0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370994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FF45-C6C5-AE4E-A387-9378FF9EA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Drivers of Burnout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5A0B230-FB7B-5B48-9873-9D77483A0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242" y="962526"/>
            <a:ext cx="3304090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69" name="Picture 10" descr="Executive Leadership and Physician Well-being - Mayo Clinic Proceedings">
            <a:extLst>
              <a:ext uri="{FF2B5EF4-FFF2-40B4-BE49-F238E27FC236}">
                <a16:creationId xmlns:a16="http://schemas.microsoft.com/office/drawing/2014/main" id="{91D3D5E6-8E7E-3645-8BEC-6ADEC35D1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7" t="9261" r="32384" b="6577"/>
          <a:stretch>
            <a:fillRect/>
          </a:stretch>
        </p:blipFill>
        <p:spPr bwMode="auto">
          <a:xfrm>
            <a:off x="3385652" y="1082067"/>
            <a:ext cx="5420695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CB463E-FE43-B447-8DEE-85AB62AEA933}"/>
              </a:ext>
            </a:extLst>
          </p:cNvPr>
          <p:cNvSpPr txBox="1"/>
          <p:nvPr/>
        </p:nvSpPr>
        <p:spPr>
          <a:xfrm>
            <a:off x="9043861" y="6385906"/>
            <a:ext cx="345147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ct val="20000"/>
              </a:spcBef>
            </a:pPr>
            <a:r>
              <a:rPr lang="en-US" sz="1000" b="1" dirty="0" err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Shanafelt</a:t>
            </a:r>
            <a:r>
              <a:rPr lang="en-US" sz="10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Noseworthy Mayo Clin Proc 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B8DB06-D07B-3741-B3D4-74E1D1D4DE1F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2756729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298C5A-FDFC-6043-B35B-51CFFC65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470" y="1741559"/>
            <a:ext cx="11341211" cy="282366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Question: Which would help most to increase your wellbeing?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B7756-B795-B042-9B7C-6D73BAFACF3C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3090801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157ADF9-A298-6C41-92EF-336A87E1F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Know: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3F4F5F-233C-ED4F-8B1C-EBF6E33A8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1"/>
            <a:ext cx="6126865" cy="4525963"/>
          </a:xfrm>
        </p:spPr>
        <p:txBody>
          <a:bodyPr>
            <a:normAutofit/>
          </a:bodyPr>
          <a:lstStyle/>
          <a:p>
            <a:r>
              <a:rPr lang="en-US" dirty="0"/>
              <a:t>Providers’ Distress costs organizations a lot of money</a:t>
            </a:r>
          </a:p>
          <a:p>
            <a:r>
              <a:rPr lang="en-US" dirty="0"/>
              <a:t>Different disciplines and occupations have unique needs</a:t>
            </a:r>
          </a:p>
          <a:p>
            <a:r>
              <a:rPr lang="en-US" dirty="0"/>
              <a:t>Evidence and tactics are available to address the problem, and should focus on system-level</a:t>
            </a:r>
          </a:p>
          <a:p>
            <a:r>
              <a:rPr lang="en-US" dirty="0"/>
              <a:t>Interventions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1B5B8-5C52-1A45-B3A5-0784A177B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FEC51963-7C59-E248-8C02-E54F2FA2B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82400"/>
            <a:ext cx="4680030" cy="20447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77B62A-1550-E549-9CD1-6EAE06377277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F462C9-F934-F041-A0BD-1F054747DC3F}"/>
              </a:ext>
            </a:extLst>
          </p:cNvPr>
          <p:cNvGrpSpPr/>
          <p:nvPr/>
        </p:nvGrpSpPr>
        <p:grpSpPr>
          <a:xfrm>
            <a:off x="6650761" y="3177361"/>
            <a:ext cx="3392206" cy="3449807"/>
            <a:chOff x="3973151" y="2467259"/>
            <a:chExt cx="4245698" cy="41077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Picture 14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A010223B-F6D1-5745-A668-F73B68FA3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3151" y="2467259"/>
              <a:ext cx="4245698" cy="41077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A0F4949-8E1C-1348-BB8B-6B4DD4C1B0E2}"/>
                </a:ext>
              </a:extLst>
            </p:cNvPr>
            <p:cNvSpPr/>
            <p:nvPr/>
          </p:nvSpPr>
          <p:spPr>
            <a:xfrm>
              <a:off x="6244895" y="4143375"/>
              <a:ext cx="1476375" cy="58102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CFC61AE-3D55-FE49-BDBA-AEA73A49B9F6}"/>
              </a:ext>
            </a:extLst>
          </p:cNvPr>
          <p:cNvSpPr txBox="1"/>
          <p:nvPr/>
        </p:nvSpPr>
        <p:spPr>
          <a:xfrm>
            <a:off x="10042967" y="6336150"/>
            <a:ext cx="2065438" cy="521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defTabSz="457200">
              <a:spcBef>
                <a:spcPct val="20000"/>
              </a:spcBef>
            </a:pPr>
            <a:r>
              <a:rPr lang="en-US" sz="1050" b="1" dirty="0" err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Shanafelt</a:t>
            </a:r>
            <a:r>
              <a:rPr lang="en-US" sz="105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 ACHE  2018</a:t>
            </a:r>
          </a:p>
          <a:p>
            <a:pPr defTabSz="457200">
              <a:spcBef>
                <a:spcPct val="20000"/>
              </a:spcBef>
            </a:pPr>
            <a:r>
              <a:rPr lang="en-US" sz="1050" b="1" dirty="0" err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Shanafelt</a:t>
            </a:r>
            <a:r>
              <a:rPr lang="en-US" sz="105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 JAMA IM 2019</a:t>
            </a:r>
          </a:p>
          <a:p>
            <a:pPr defTabSz="457200">
              <a:spcBef>
                <a:spcPct val="20000"/>
              </a:spcBef>
            </a:pPr>
            <a:endParaRPr lang="en-US" sz="1050" b="1" kern="1200" dirty="0">
              <a:solidFill>
                <a:srgbClr val="59519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219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084E1C-7575-B144-9F40-67A4E17C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95" y="-68104"/>
            <a:ext cx="1134121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Individual Resiliency is NOT the problem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844D0F2-46CC-4EE5-8993-7DCB5923E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6829168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(n=4705) US physicians compared to workers in other fields (n=5198)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Physicians had </a:t>
            </a:r>
            <a:r>
              <a:rPr lang="en-US" b="1" dirty="0"/>
              <a:t>higher personal resilience</a:t>
            </a:r>
            <a:r>
              <a:rPr lang="en-US" dirty="0"/>
              <a:t>, even after adjusting for age, sex, and hours worked</a:t>
            </a:r>
          </a:p>
          <a:p>
            <a:endParaRPr lang="en-US" dirty="0"/>
          </a:p>
          <a:p>
            <a:r>
              <a:rPr lang="en-US" dirty="0"/>
              <a:t>Each 1-point increase in resilience was associated with a 36% lower odds of burnout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FC9DB3-63AB-9C49-B346-90E147891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54" r="17934" b="-1"/>
          <a:stretch/>
        </p:blipFill>
        <p:spPr>
          <a:xfrm>
            <a:off x="7438768" y="1600201"/>
            <a:ext cx="4143632" cy="4525963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84C407-97D2-F348-B620-D96FA3958406}"/>
              </a:ext>
            </a:extLst>
          </p:cNvPr>
          <p:cNvSpPr txBox="1"/>
          <p:nvPr/>
        </p:nvSpPr>
        <p:spPr>
          <a:xfrm>
            <a:off x="9646391" y="6390544"/>
            <a:ext cx="2844800" cy="521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ct val="20000"/>
              </a:spcBef>
            </a:pPr>
            <a:r>
              <a:rPr lang="en-US" sz="105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 et. al. JAMA Open 2020</a:t>
            </a:r>
            <a:endParaRPr lang="en-US" sz="1050" b="1" kern="1200" dirty="0">
              <a:solidFill>
                <a:srgbClr val="59519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95383C-53E0-5440-B893-014793B03D7C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91556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6776345-774D-E24A-8CFE-B20D1250F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olgate® Triple Action Toothbrush | Colgate®">
            <a:extLst>
              <a:ext uri="{FF2B5EF4-FFF2-40B4-BE49-F238E27FC236}">
                <a16:creationId xmlns:a16="http://schemas.microsoft.com/office/drawing/2014/main" id="{D46E7019-4B17-1942-B97D-2C43DF61D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29" y="1739460"/>
            <a:ext cx="3865646" cy="417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he Best Electric Toothbrushes 2021 | HGTV">
            <a:extLst>
              <a:ext uri="{FF2B5EF4-FFF2-40B4-BE49-F238E27FC236}">
                <a16:creationId xmlns:a16="http://schemas.microsoft.com/office/drawing/2014/main" id="{6BCF57CE-B0B4-6242-8957-3A568FC618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6" r="37287"/>
          <a:stretch/>
        </p:blipFill>
        <p:spPr bwMode="auto">
          <a:xfrm>
            <a:off x="8948061" y="1347537"/>
            <a:ext cx="1821539" cy="522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ool, rolling pin&#10;&#10;Description automatically generated">
            <a:extLst>
              <a:ext uri="{FF2B5EF4-FFF2-40B4-BE49-F238E27FC236}">
                <a16:creationId xmlns:a16="http://schemas.microsoft.com/office/drawing/2014/main" id="{6528C51A-FC84-0B42-9D05-4C87AD23D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6" t="23644"/>
          <a:stretch/>
        </p:blipFill>
        <p:spPr>
          <a:xfrm rot="6792410">
            <a:off x="19023" y="2490070"/>
            <a:ext cx="4174934" cy="25613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6D46EA-AE72-2449-9C30-3DA72D953DA4}"/>
              </a:ext>
            </a:extLst>
          </p:cNvPr>
          <p:cNvSpPr/>
          <p:nvPr/>
        </p:nvSpPr>
        <p:spPr>
          <a:xfrm>
            <a:off x="4736592" y="1347536"/>
            <a:ext cx="3235183" cy="52274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9BC4EA-48EC-8E45-994F-056A3E5A6FE1}"/>
              </a:ext>
            </a:extLst>
          </p:cNvPr>
          <p:cNvSpPr/>
          <p:nvPr/>
        </p:nvSpPr>
        <p:spPr>
          <a:xfrm>
            <a:off x="8602237" y="1347536"/>
            <a:ext cx="3235183" cy="52274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FAACA4-E5C3-7A46-BB8F-FA6309C121F4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21954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0707D-CEFB-9A49-8728-159931F87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95" y="-68104"/>
            <a:ext cx="1134121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Taking Action: A Roadmap for Well-being 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B6C31100-1B1A-4BD9-9A13-CB7337B75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74896"/>
            <a:ext cx="5386917" cy="639762"/>
          </a:xfrm>
        </p:spPr>
        <p:txBody>
          <a:bodyPr/>
          <a:lstStyle/>
          <a:p>
            <a:pPr algn="ctr"/>
            <a:r>
              <a:rPr lang="en-US" dirty="0"/>
              <a:t>The Stanford </a:t>
            </a:r>
            <a:r>
              <a:rPr lang="en-US" dirty="0" err="1"/>
              <a:t>WellMD</a:t>
            </a:r>
            <a:r>
              <a:rPr lang="en-US" dirty="0"/>
              <a:t> Model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47878C1-F7A2-5A4C-A1C3-6B8705034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046" y="1982137"/>
            <a:ext cx="3772020" cy="384060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5" name="Content Placeholder 5">
            <a:extLst>
              <a:ext uri="{FF2B5EF4-FFF2-40B4-BE49-F238E27FC236}">
                <a16:creationId xmlns:a16="http://schemas.microsoft.com/office/drawing/2014/main" id="{9F5D3DCF-DDAC-4608-927E-2473A0B15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44716" y="1074896"/>
            <a:ext cx="7347284" cy="5655087"/>
          </a:xfrm>
        </p:spPr>
        <p:txBody>
          <a:bodyPr>
            <a:normAutofit/>
          </a:bodyPr>
          <a:lstStyle/>
          <a:p>
            <a:r>
              <a:rPr lang="en-US" dirty="0"/>
              <a:t>STEP 1: Engage Senior Leadership</a:t>
            </a:r>
          </a:p>
          <a:p>
            <a:r>
              <a:rPr lang="en-US" dirty="0"/>
              <a:t>STEP 2: Track the Business Case for Well-Being</a:t>
            </a:r>
          </a:p>
          <a:p>
            <a:r>
              <a:rPr lang="en-US" dirty="0"/>
              <a:t>STEP 3: Resource a Wellness Infrastructure</a:t>
            </a:r>
          </a:p>
          <a:p>
            <a:r>
              <a:rPr lang="en-US" dirty="0"/>
              <a:t>STEP 4: Measure Wellness and the Predictors of Burnout Longitudinally</a:t>
            </a:r>
          </a:p>
          <a:p>
            <a:r>
              <a:rPr lang="en-US" dirty="0"/>
              <a:t>STEP 5: Strengthen Local Leadership</a:t>
            </a:r>
          </a:p>
          <a:p>
            <a:r>
              <a:rPr lang="en-US" dirty="0"/>
              <a:t>STEP 6: Develop and Evaluate Interventions</a:t>
            </a:r>
          </a:p>
          <a:p>
            <a:r>
              <a:rPr lang="en-US" dirty="0"/>
              <a:t>STEP 7: Improve Workflow Efficiency and Maximize the Power of Team-Based Care</a:t>
            </a:r>
          </a:p>
          <a:p>
            <a:r>
              <a:rPr lang="en-US" dirty="0"/>
              <a:t>STEP 8: Reduce Clerical Burden and Tame the EHR</a:t>
            </a:r>
          </a:p>
          <a:p>
            <a:r>
              <a:rPr lang="en-US" dirty="0"/>
              <a:t>STEP 9: Support the Physical and Psychosocial Health of the Workforce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CF802-8A98-9F46-B49E-689C67749B1D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2358886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5251-517D-8B46-A458-9F1656795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68104"/>
            <a:ext cx="11766606" cy="1143000"/>
          </a:xfrm>
        </p:spPr>
        <p:txBody>
          <a:bodyPr>
            <a:normAutofit/>
          </a:bodyPr>
          <a:lstStyle/>
          <a:p>
            <a:r>
              <a:rPr lang="en-US" dirty="0"/>
              <a:t>Foundational During COVID-19: Must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A317E-A0CE-3642-AD9E-C76FA8A4F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387328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Peer support Program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Robust Mental Health Services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Trauma trained professionals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Training leaders in psychological first aid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Measure, track and make well-being a key leadership responsibility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Round on your people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System approach to address administrative burdens (G.R.O.S.S.)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3AF03-BDAD-0D4A-8C74-9A0AA20A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21F878-F95C-3B46-BB08-108A22BFEBBB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602062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EEE8C-C398-4F41-B0DD-33A391779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5BE1FD-E58E-5840-900E-28C888D9F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57006" cy="4525963"/>
          </a:xfrm>
        </p:spPr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US" dirty="0">
              <a:solidFill>
                <a:schemeClr val="accent4"/>
              </a:solidFill>
            </a:endParaRPr>
          </a:p>
          <a:p>
            <a:pPr lvl="0"/>
            <a:r>
              <a:rPr lang="en-US" dirty="0">
                <a:solidFill>
                  <a:schemeClr val="accent4"/>
                </a:solidFill>
              </a:rPr>
              <a:t>Understand that burnout is highly prevalent among providers</a:t>
            </a:r>
          </a:p>
          <a:p>
            <a:pPr lvl="0"/>
            <a:r>
              <a:rPr lang="en-US" dirty="0">
                <a:solidFill>
                  <a:schemeClr val="accent4"/>
                </a:solidFill>
              </a:rPr>
              <a:t>Define burnout and compare it to other related terms			</a:t>
            </a:r>
          </a:p>
          <a:p>
            <a:pPr lvl="0"/>
            <a:r>
              <a:rPr lang="en-US" dirty="0">
                <a:solidFill>
                  <a:schemeClr val="accent4"/>
                </a:solidFill>
              </a:rPr>
              <a:t>Understand that burnout is a problem that mandates systems solutions	</a:t>
            </a:r>
          </a:p>
          <a:p>
            <a:r>
              <a:rPr lang="en-US" dirty="0">
                <a:solidFill>
                  <a:schemeClr val="accent4"/>
                </a:solidFill>
              </a:rPr>
              <a:t>Arm you with a roadmap and solutions to consider as you accelerate well-being work at IHANY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E470E1-E0DF-9C44-9871-00415213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11DF-13DE-EB46-97BA-85C0B1C37E1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11455-8EDB-D544-AFE0-D0AC67CD0607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27889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8A655-50B9-1942-8DA5-159F8C48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 Support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12710-362E-7E40-9E80-C028DFD1B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3258" y="2143535"/>
            <a:ext cx="3834384" cy="6223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Care for the Caregiver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1A8D85-BD75-ED4D-A2A6-EB025C87C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1D334-0724-6C4A-9972-50839C047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500" y="1453641"/>
            <a:ext cx="3263900" cy="62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60C51B-5D5E-484D-8349-C92B19918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95" y="1468006"/>
            <a:ext cx="2243328" cy="243027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1C9B8E-02D1-054A-9071-216D7C5F5F95}"/>
              </a:ext>
            </a:extLst>
          </p:cNvPr>
          <p:cNvSpPr txBox="1">
            <a:spLocks/>
          </p:cNvSpPr>
          <p:nvPr/>
        </p:nvSpPr>
        <p:spPr>
          <a:xfrm>
            <a:off x="381000" y="4056011"/>
            <a:ext cx="2618232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5951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59519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19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19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9519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COMPASS: Dining Groups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DACD22-5343-CB48-A840-6B9A9A1ED838}"/>
              </a:ext>
            </a:extLst>
          </p:cNvPr>
          <p:cNvSpPr txBox="1"/>
          <p:nvPr/>
        </p:nvSpPr>
        <p:spPr>
          <a:xfrm>
            <a:off x="9347200" y="6336150"/>
            <a:ext cx="2844800" cy="521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defTabSz="457200">
              <a:spcBef>
                <a:spcPct val="20000"/>
              </a:spcBef>
            </a:pPr>
            <a:r>
              <a:rPr lang="en-US" sz="105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Godfrey, Kuhn AMA Steps Forward 2020</a:t>
            </a:r>
          </a:p>
          <a:p>
            <a:pPr defTabSz="457200">
              <a:spcBef>
                <a:spcPct val="20000"/>
              </a:spcBef>
            </a:pPr>
            <a:r>
              <a:rPr lang="en-US" sz="1050" b="1" kern="1200" dirty="0">
                <a:solidFill>
                  <a:srgbClr val="595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West et. al. JAMA Intern Med 2014</a:t>
            </a:r>
          </a:p>
          <a:p>
            <a:pPr defTabSz="457200">
              <a:spcBef>
                <a:spcPct val="20000"/>
              </a:spcBef>
            </a:pPr>
            <a:r>
              <a:rPr lang="en-US" sz="105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Trinity College Dublin White Paper 2019</a:t>
            </a:r>
            <a:endParaRPr lang="en-US" sz="1050" b="1" kern="1200" dirty="0">
              <a:solidFill>
                <a:srgbClr val="59519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DF27D0-2E22-D749-BAA0-CF429A7C7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013" y="1562398"/>
            <a:ext cx="2857500" cy="2857500"/>
          </a:xfrm>
          <a:prstGeom prst="rect">
            <a:avLst/>
          </a:prstGeom>
        </p:spPr>
      </p:pic>
      <p:pic>
        <p:nvPicPr>
          <p:cNvPr id="11268" name="Picture 4" descr="NYC Health + Hospitals">
            <a:extLst>
              <a:ext uri="{FF2B5EF4-FFF2-40B4-BE49-F238E27FC236}">
                <a16:creationId xmlns:a16="http://schemas.microsoft.com/office/drawing/2014/main" id="{14B52D96-35AA-0F4F-95D8-489766346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26" y="3542018"/>
            <a:ext cx="4545174" cy="227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FC1FEF-1417-7745-B3A9-18A116BA5F5E}"/>
              </a:ext>
            </a:extLst>
          </p:cNvPr>
          <p:cNvSpPr txBox="1">
            <a:spLocks/>
          </p:cNvSpPr>
          <p:nvPr/>
        </p:nvSpPr>
        <p:spPr>
          <a:xfrm>
            <a:off x="6935216" y="5335104"/>
            <a:ext cx="3834384" cy="622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5951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59519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59519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59519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59519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Helping Healers Heal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440486-397C-054F-AECE-E82B02382B36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97263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5251-517D-8B46-A458-9F1656795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68104"/>
            <a:ext cx="1176660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Foundational Programs During COVID-19: Must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A317E-A0CE-3642-AD9E-C76FA8A4F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442192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Peer support Program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Robust Mental Health Services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Trauma trained professionals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Training leaders in psychological first aid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Measure, track and make well-being a key leadership responsibility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Round on your people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System approach to address administrative burdens (G.R.O.S.S.)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3AF03-BDAD-0D4A-8C74-9A0AA20A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9EC3C-6739-9C40-B0F2-0AD124AB71BD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698522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5251-517D-8B46-A458-9F1656795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8104"/>
            <a:ext cx="12191999" cy="1143000"/>
          </a:xfrm>
        </p:spPr>
        <p:txBody>
          <a:bodyPr>
            <a:noAutofit/>
          </a:bodyPr>
          <a:lstStyle/>
          <a:p>
            <a:r>
              <a:rPr lang="en-US" sz="3200" dirty="0"/>
              <a:t>Measure, track &amp; make well-being a key leadership responsibility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3AF03-BDAD-0D4A-8C74-9A0AA20A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1BFCC-6CD0-9A45-8060-B67791A52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04" y="1289554"/>
            <a:ext cx="4041648" cy="518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15C00-4D15-624C-AC8B-D54230CAAE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99" b="19178"/>
          <a:stretch/>
        </p:blipFill>
        <p:spPr>
          <a:xfrm>
            <a:off x="425704" y="2133600"/>
            <a:ext cx="3937000" cy="124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13CE71-408C-5B41-97D6-3CAC24D57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04" y="3706749"/>
            <a:ext cx="4122946" cy="790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44A00-6947-5E4F-83D6-73064AF65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110" y="4823115"/>
            <a:ext cx="5121934" cy="114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8B1697-8AE6-934B-98C9-AB5CFC22B519}"/>
              </a:ext>
            </a:extLst>
          </p:cNvPr>
          <p:cNvSpPr txBox="1"/>
          <p:nvPr/>
        </p:nvSpPr>
        <p:spPr>
          <a:xfrm>
            <a:off x="6095999" y="1289554"/>
            <a:ext cx="58508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Measuring Well-being: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4"/>
                </a:solidFill>
              </a:rPr>
              <a:t>Mini-Z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4"/>
                </a:solidFill>
              </a:rPr>
              <a:t>Maslach Burnout Inventory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4"/>
                </a:solidFill>
              </a:rPr>
              <a:t>Stanford Well-being 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4"/>
                </a:solidFill>
              </a:rPr>
              <a:t>NASA Task Load Index</a:t>
            </a:r>
          </a:p>
          <a:p>
            <a:endParaRPr lang="en-US" sz="3200" dirty="0">
              <a:solidFill>
                <a:schemeClr val="accent4"/>
              </a:solidFill>
            </a:endParaRPr>
          </a:p>
          <a:p>
            <a:r>
              <a:rPr lang="en-US" sz="3200" dirty="0">
                <a:solidFill>
                  <a:schemeClr val="accent4"/>
                </a:solidFill>
              </a:rPr>
              <a:t>The </a:t>
            </a:r>
            <a:r>
              <a:rPr lang="en-US" sz="3200" b="1" dirty="0">
                <a:solidFill>
                  <a:schemeClr val="accent4"/>
                </a:solidFill>
              </a:rPr>
              <a:t>National Academy of Medicine’s well-being hub </a:t>
            </a:r>
            <a:r>
              <a:rPr lang="en-US" sz="3200" dirty="0">
                <a:solidFill>
                  <a:schemeClr val="accent4"/>
                </a:solidFill>
              </a:rPr>
              <a:t>has side-by-side comparisons of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9F4606-3DD8-BC47-8D94-DAD5B4C074BC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91412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5251-517D-8B46-A458-9F1656795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68104"/>
            <a:ext cx="1176660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Foundational Programs During COVID-19: Must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A317E-A0CE-3642-AD9E-C76FA8A4F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405616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Peer support Program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4"/>
                </a:solidFill>
              </a:rPr>
              <a:t>Robust Mental Health Services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chemeClr val="accent4"/>
                </a:solidFill>
              </a:rPr>
              <a:t>Trauma trained professionals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chemeClr val="accent4"/>
                </a:solidFill>
              </a:rPr>
              <a:t>Training leaders in psychological first aid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Measure, track and make well-being a key leadership responsibility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Round on your people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4"/>
                </a:solidFill>
              </a:rPr>
              <a:t>System approach to address administrative burdens (G.R.O.S.S.)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3AF03-BDAD-0D4A-8C74-9A0AA20A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281351-B809-294E-9DBD-7D9D11894346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3101973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960B4-D229-2240-A6D2-F6000B462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94" y="-54864"/>
            <a:ext cx="11341211" cy="1143000"/>
          </a:xfrm>
        </p:spPr>
        <p:txBody>
          <a:bodyPr/>
          <a:lstStyle/>
          <a:p>
            <a:r>
              <a:rPr lang="en-US" dirty="0"/>
              <a:t>G.R.O.S.S. Getting Rid of Stupid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A358D-BBD9-D044-8A3D-1DF2867DE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2193"/>
            <a:ext cx="6467856" cy="5082032"/>
          </a:xfrm>
        </p:spPr>
        <p:txBody>
          <a:bodyPr>
            <a:normAutofit/>
          </a:bodyPr>
          <a:lstStyle/>
          <a:p>
            <a:r>
              <a:rPr lang="en-US" dirty="0"/>
              <a:t>Led by the Chief of Quality to fix meaningless EHR documentation:</a:t>
            </a:r>
          </a:p>
          <a:p>
            <a:pPr lvl="1"/>
            <a:r>
              <a:rPr lang="en-US" dirty="0"/>
              <a:t>Never meant to occur</a:t>
            </a:r>
          </a:p>
          <a:p>
            <a:pPr lvl="1"/>
            <a:r>
              <a:rPr lang="en-US" dirty="0"/>
              <a:t>Needed but inefficient</a:t>
            </a:r>
          </a:p>
          <a:p>
            <a:pPr lvl="1"/>
            <a:r>
              <a:rPr lang="en-US" dirty="0"/>
              <a:t>Required but not understood</a:t>
            </a:r>
          </a:p>
          <a:p>
            <a:r>
              <a:rPr lang="en-US" dirty="0"/>
              <a:t>Impact: </a:t>
            </a:r>
          </a:p>
          <a:p>
            <a:pPr lvl="1"/>
            <a:r>
              <a:rPr lang="en-US" dirty="0"/>
              <a:t>Provider direct input in workplace</a:t>
            </a:r>
          </a:p>
          <a:p>
            <a:pPr lvl="1"/>
            <a:r>
              <a:rPr lang="en-US" dirty="0"/>
              <a:t>Reduction in low value tasks/getting time 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C18BC-E993-1F42-BE6D-69EA10B0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94C5E-E1E1-3B43-8A1C-718406E51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178" y="1282192"/>
            <a:ext cx="4521428" cy="1680464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9C47285-D760-3645-9980-97448787A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178" y="3600657"/>
            <a:ext cx="4709063" cy="2558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8DEC4D-5598-4942-93BB-83FC70CCCB1E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538198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0707D-CEFB-9A49-8728-159931F87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95" y="-68104"/>
            <a:ext cx="11341211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Taking Action: A Roadmap for Well-being 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B6C31100-1B1A-4BD9-9A13-CB7337B75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74896"/>
            <a:ext cx="5386917" cy="639762"/>
          </a:xfrm>
        </p:spPr>
        <p:txBody>
          <a:bodyPr/>
          <a:lstStyle/>
          <a:p>
            <a:pPr algn="ctr"/>
            <a:r>
              <a:rPr lang="en-US" dirty="0"/>
              <a:t>The Stanford </a:t>
            </a:r>
            <a:r>
              <a:rPr lang="en-US" dirty="0" err="1"/>
              <a:t>WellMD</a:t>
            </a:r>
            <a:r>
              <a:rPr lang="en-US" dirty="0"/>
              <a:t> Model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47878C1-F7A2-5A4C-A1C3-6B8705034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899" y="1746379"/>
            <a:ext cx="4235117" cy="431212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5" name="Content Placeholder 5">
            <a:extLst>
              <a:ext uri="{FF2B5EF4-FFF2-40B4-BE49-F238E27FC236}">
                <a16:creationId xmlns:a16="http://schemas.microsoft.com/office/drawing/2014/main" id="{9F5D3DCF-DDAC-4608-927E-2473A0B15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44716" y="1074896"/>
            <a:ext cx="7347284" cy="5655087"/>
          </a:xfrm>
        </p:spPr>
        <p:txBody>
          <a:bodyPr>
            <a:normAutofit/>
          </a:bodyPr>
          <a:lstStyle/>
          <a:p>
            <a:r>
              <a:rPr lang="en-US" dirty="0"/>
              <a:t>STEP 1: Engage Senior Leadership</a:t>
            </a:r>
          </a:p>
          <a:p>
            <a:r>
              <a:rPr lang="en-US" dirty="0"/>
              <a:t>STEP 2: Track the Business Case for Well-Being</a:t>
            </a:r>
          </a:p>
          <a:p>
            <a:r>
              <a:rPr lang="en-US" dirty="0"/>
              <a:t>STEP 3: Resource a Wellness Infrastructure</a:t>
            </a:r>
          </a:p>
          <a:p>
            <a:r>
              <a:rPr lang="en-US" dirty="0"/>
              <a:t>STEP 4: Measure Wellness and the Predictors of Burnout Longitudinally</a:t>
            </a:r>
          </a:p>
          <a:p>
            <a:r>
              <a:rPr lang="en-US" dirty="0"/>
              <a:t>STEP 5: Strengthen Local Leadership</a:t>
            </a:r>
          </a:p>
          <a:p>
            <a:r>
              <a:rPr lang="en-US" dirty="0"/>
              <a:t>STEP 6: Develop and Evaluate Interventions</a:t>
            </a:r>
          </a:p>
          <a:p>
            <a:r>
              <a:rPr lang="en-US" dirty="0">
                <a:solidFill>
                  <a:srgbClr val="FF0000"/>
                </a:solidFill>
              </a:rPr>
              <a:t>STEP 7: Improve Workflow Efficiency and Maximize the Power of Team-Based Care</a:t>
            </a:r>
          </a:p>
          <a:p>
            <a:r>
              <a:rPr lang="en-US" dirty="0">
                <a:solidFill>
                  <a:srgbClr val="FF0000"/>
                </a:solidFill>
              </a:rPr>
              <a:t>STEP 8: Reduce Clerical Burden and Tame the EHR</a:t>
            </a:r>
          </a:p>
          <a:p>
            <a:r>
              <a:rPr lang="en-US" dirty="0"/>
              <a:t>STEP 9: Support the Physical and Psychosocial Health of the Workforce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865E9-D8B8-F241-9073-A267DE132B1E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694884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81893-335D-4A47-891F-8DD6DBE55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346"/>
            <a:ext cx="12192000" cy="730196"/>
          </a:xfrm>
        </p:spPr>
        <p:txBody>
          <a:bodyPr>
            <a:noAutofit/>
          </a:bodyPr>
          <a:lstStyle/>
          <a:p>
            <a:r>
              <a:rPr lang="en-US" sz="2800" dirty="0"/>
              <a:t>STEP 7: Improve Workflow Efficiency and Maximize the Power of Team-Based Care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5ED1B-DD9F-664E-A090-93F2C603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7F77B-C23A-F349-883E-93641E8C0EFB}"/>
              </a:ext>
            </a:extLst>
          </p:cNvPr>
          <p:cNvSpPr txBox="1"/>
          <p:nvPr/>
        </p:nvSpPr>
        <p:spPr>
          <a:xfrm>
            <a:off x="10053256" y="6106542"/>
            <a:ext cx="1909905" cy="7301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defTabSz="457200">
              <a:spcBef>
                <a:spcPct val="20000"/>
              </a:spcBef>
            </a:pPr>
            <a:r>
              <a:rPr lang="en-US" sz="105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 et. al. BMJ 2019</a:t>
            </a:r>
          </a:p>
          <a:p>
            <a:pPr defTabSz="457200">
              <a:spcBef>
                <a:spcPct val="20000"/>
              </a:spcBef>
            </a:pPr>
            <a:r>
              <a:rPr lang="en-US" sz="105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Zheng et. al. JAMIA 2010</a:t>
            </a:r>
          </a:p>
          <a:p>
            <a:pPr defTabSz="457200">
              <a:spcBef>
                <a:spcPct val="20000"/>
              </a:spcBef>
            </a:pPr>
            <a:r>
              <a:rPr lang="en-US" sz="1050" b="1" dirty="0" err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Sinsky</a:t>
            </a:r>
            <a:r>
              <a:rPr lang="en-US" sz="105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interview 2021</a:t>
            </a:r>
          </a:p>
          <a:p>
            <a:pPr defTabSz="457200">
              <a:spcBef>
                <a:spcPct val="20000"/>
              </a:spcBef>
            </a:pPr>
            <a:r>
              <a:rPr lang="en-US" sz="105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 Steps Forward</a:t>
            </a:r>
          </a:p>
          <a:p>
            <a:pPr defTabSz="457200">
              <a:spcBef>
                <a:spcPct val="20000"/>
              </a:spcBef>
            </a:pPr>
            <a:endParaRPr lang="en-US" sz="1050" b="1" dirty="0">
              <a:solidFill>
                <a:srgbClr val="595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39CE7FAC-983D-AC48-A89A-3D6814A57B92}"/>
              </a:ext>
            </a:extLst>
          </p:cNvPr>
          <p:cNvSpPr/>
          <p:nvPr/>
        </p:nvSpPr>
        <p:spPr>
          <a:xfrm>
            <a:off x="335668" y="1547149"/>
            <a:ext cx="2245488" cy="2245488"/>
          </a:xfrm>
          <a:prstGeom prst="hexago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9CAE9DCE-E3D6-C04A-B307-3D02559EE050}"/>
              </a:ext>
            </a:extLst>
          </p:cNvPr>
          <p:cNvSpPr/>
          <p:nvPr/>
        </p:nvSpPr>
        <p:spPr>
          <a:xfrm>
            <a:off x="2152292" y="2838382"/>
            <a:ext cx="2245488" cy="2245488"/>
          </a:xfrm>
          <a:prstGeom prst="hexagon">
            <a:avLst/>
          </a:prstGeom>
          <a:solidFill>
            <a:srgbClr val="6056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F8C2D2C2-9206-B649-8CE0-FC9E2DDACD77}"/>
              </a:ext>
            </a:extLst>
          </p:cNvPr>
          <p:cNvSpPr/>
          <p:nvPr/>
        </p:nvSpPr>
        <p:spPr>
          <a:xfrm>
            <a:off x="3995193" y="1547149"/>
            <a:ext cx="2245488" cy="2245488"/>
          </a:xfrm>
          <a:prstGeom prst="hexagon">
            <a:avLst/>
          </a:prstGeom>
          <a:solidFill>
            <a:srgbClr val="6056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ABD9D7AB-319C-B54A-8504-F7E98188A26B}"/>
              </a:ext>
            </a:extLst>
          </p:cNvPr>
          <p:cNvSpPr/>
          <p:nvPr/>
        </p:nvSpPr>
        <p:spPr>
          <a:xfrm>
            <a:off x="5848592" y="2834872"/>
            <a:ext cx="2245488" cy="2245488"/>
          </a:xfrm>
          <a:prstGeom prst="hexagon">
            <a:avLst/>
          </a:prstGeom>
          <a:solidFill>
            <a:srgbClr val="6056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C45B15A-80EB-274E-981C-73BF47C506D0}"/>
              </a:ext>
            </a:extLst>
          </p:cNvPr>
          <p:cNvSpPr/>
          <p:nvPr/>
        </p:nvSpPr>
        <p:spPr>
          <a:xfrm>
            <a:off x="7654718" y="1522070"/>
            <a:ext cx="2245488" cy="2245488"/>
          </a:xfrm>
          <a:prstGeom prst="hexagon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BD990764-F9B5-8C42-963A-7DA48B775AF7}"/>
              </a:ext>
            </a:extLst>
          </p:cNvPr>
          <p:cNvSpPr/>
          <p:nvPr/>
        </p:nvSpPr>
        <p:spPr>
          <a:xfrm>
            <a:off x="9416731" y="2874111"/>
            <a:ext cx="2245488" cy="2245488"/>
          </a:xfrm>
          <a:prstGeom prst="hexagon">
            <a:avLst/>
          </a:prstGeom>
          <a:solidFill>
            <a:srgbClr val="60568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BB34A-4E87-2C4A-8DB1-B256E2101F8A}"/>
              </a:ext>
            </a:extLst>
          </p:cNvPr>
          <p:cNvSpPr txBox="1"/>
          <p:nvPr/>
        </p:nvSpPr>
        <p:spPr>
          <a:xfrm>
            <a:off x="726315" y="2281176"/>
            <a:ext cx="1456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In-basket message volume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D45B9C-3DAB-7441-8C1D-FB8F5229F37C}"/>
              </a:ext>
            </a:extLst>
          </p:cNvPr>
          <p:cNvSpPr txBox="1"/>
          <p:nvPr/>
        </p:nvSpPr>
        <p:spPr>
          <a:xfrm>
            <a:off x="2708054" y="3498448"/>
            <a:ext cx="1197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Annual Wellness Visits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8EFEFC-A014-8049-A234-18DF26C0E02C}"/>
              </a:ext>
            </a:extLst>
          </p:cNvPr>
          <p:cNvSpPr txBox="1"/>
          <p:nvPr/>
        </p:nvSpPr>
        <p:spPr>
          <a:xfrm>
            <a:off x="4460597" y="2269450"/>
            <a:ext cx="1197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Pre-visit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Labs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AAEB56-B3D0-9B47-892E-E7EF16A1E44A}"/>
              </a:ext>
            </a:extLst>
          </p:cNvPr>
          <p:cNvSpPr txBox="1"/>
          <p:nvPr/>
        </p:nvSpPr>
        <p:spPr>
          <a:xfrm>
            <a:off x="6372828" y="3673689"/>
            <a:ext cx="1197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Optimizing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Rooming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7E57CE-2B6A-4F47-B16D-9C15254267C3}"/>
              </a:ext>
            </a:extLst>
          </p:cNvPr>
          <p:cNvSpPr txBox="1"/>
          <p:nvPr/>
        </p:nvSpPr>
        <p:spPr>
          <a:xfrm>
            <a:off x="7993997" y="2069728"/>
            <a:ext cx="1566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Integrating telemedicine daily clinic schedules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D1365A-FD5D-0D4E-882C-F0F4C958C263}"/>
              </a:ext>
            </a:extLst>
          </p:cNvPr>
          <p:cNvSpPr txBox="1"/>
          <p:nvPr/>
        </p:nvSpPr>
        <p:spPr>
          <a:xfrm>
            <a:off x="9869818" y="3498448"/>
            <a:ext cx="1444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Synchronized Annual Rx Renewal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58D706-E738-E241-B3C8-31C62F398BED}"/>
              </a:ext>
            </a:extLst>
          </p:cNvPr>
          <p:cNvSpPr txBox="1"/>
          <p:nvPr/>
        </p:nvSpPr>
        <p:spPr>
          <a:xfrm>
            <a:off x="305221" y="4906213"/>
            <a:ext cx="2160363" cy="1200329"/>
          </a:xfrm>
          <a:prstGeom prst="rect">
            <a:avLst/>
          </a:prstGeom>
          <a:solidFill>
            <a:srgbClr val="FFC000"/>
          </a:solidFill>
          <a:ln>
            <a:solidFill>
              <a:srgbClr val="60568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VA Study: 1.5 hours PCP time saved/</a:t>
            </a:r>
            <a:r>
              <a:rPr lang="en-US" dirty="0" err="1"/>
              <a:t>wk</a:t>
            </a:r>
            <a:r>
              <a:rPr lang="en-US" dirty="0"/>
              <a:t> by reducing low value messages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1C1AC49D-F077-E742-B0FE-398E908FFD01}"/>
              </a:ext>
            </a:extLst>
          </p:cNvPr>
          <p:cNvSpPr/>
          <p:nvPr/>
        </p:nvSpPr>
        <p:spPr>
          <a:xfrm>
            <a:off x="1385403" y="3938533"/>
            <a:ext cx="185195" cy="783938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813504-C67C-C147-AA47-DDD3EA1F4277}"/>
              </a:ext>
            </a:extLst>
          </p:cNvPr>
          <p:cNvGrpSpPr/>
          <p:nvPr/>
        </p:nvGrpSpPr>
        <p:grpSpPr>
          <a:xfrm>
            <a:off x="7569844" y="3930823"/>
            <a:ext cx="2495672" cy="2766257"/>
            <a:chOff x="7569844" y="3930823"/>
            <a:chExt cx="2495672" cy="276625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145453-31C5-D944-9703-F60C5C976C8A}"/>
                </a:ext>
              </a:extLst>
            </p:cNvPr>
            <p:cNvSpPr txBox="1"/>
            <p:nvPr/>
          </p:nvSpPr>
          <p:spPr>
            <a:xfrm>
              <a:off x="7569844" y="5219752"/>
              <a:ext cx="2495672" cy="147732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60568C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Bookend video visits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Centralize virtual care check-ins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Designate a virtual superuser</a:t>
              </a:r>
            </a:p>
          </p:txBody>
        </p:sp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2F36EC61-65EB-ED49-9AA0-1A94EE516471}"/>
                </a:ext>
              </a:extLst>
            </p:cNvPr>
            <p:cNvSpPr/>
            <p:nvPr/>
          </p:nvSpPr>
          <p:spPr>
            <a:xfrm>
              <a:off x="8670400" y="3930823"/>
              <a:ext cx="222095" cy="1188775"/>
            </a:xfrm>
            <a:prstGeom prst="down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9F87354-A0F6-DA4C-ABD4-265133CB0F57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386325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81893-335D-4A47-891F-8DD6DBE55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68104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STEP 8: Reduce Clerical Burden and Tame the EHR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5ED1B-DD9F-664E-A090-93F2C603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6BCD26-B481-8144-8FAA-E32DAF5A49D5}"/>
              </a:ext>
            </a:extLst>
          </p:cNvPr>
          <p:cNvSpPr txBox="1"/>
          <p:nvPr/>
        </p:nvSpPr>
        <p:spPr>
          <a:xfrm>
            <a:off x="9347200" y="6336150"/>
            <a:ext cx="2844800" cy="521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defTabSz="457200">
              <a:spcBef>
                <a:spcPct val="20000"/>
              </a:spcBef>
            </a:pPr>
            <a:r>
              <a:rPr lang="en-US" sz="105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 et. al. NAM Perspective 2020</a:t>
            </a:r>
          </a:p>
          <a:p>
            <a:pPr defTabSz="457200">
              <a:spcBef>
                <a:spcPct val="20000"/>
              </a:spcBef>
            </a:pPr>
            <a:r>
              <a:rPr lang="en-US" sz="105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Zheng et. al. JAMIA 2010</a:t>
            </a:r>
          </a:p>
          <a:p>
            <a:pPr defTabSz="457200">
              <a:spcBef>
                <a:spcPct val="20000"/>
              </a:spcBef>
            </a:pPr>
            <a:r>
              <a:rPr lang="en-US" sz="1050" b="1" dirty="0" err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Sinsky</a:t>
            </a:r>
            <a:r>
              <a:rPr lang="en-US" sz="105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interview 2021</a:t>
            </a:r>
          </a:p>
          <a:p>
            <a:pPr defTabSz="457200">
              <a:spcBef>
                <a:spcPct val="20000"/>
              </a:spcBef>
            </a:pPr>
            <a:endParaRPr lang="en-US" sz="1050" b="1" dirty="0">
              <a:solidFill>
                <a:srgbClr val="5951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96CBB50-05B8-1C4A-B940-AB5DFC262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039856" cy="4525963"/>
          </a:xfrm>
        </p:spPr>
        <p:txBody>
          <a:bodyPr/>
          <a:lstStyle/>
          <a:p>
            <a:r>
              <a:rPr lang="en-US" dirty="0"/>
              <a:t>2021 E/M coding guidelines update </a:t>
            </a:r>
            <a:r>
              <a:rPr lang="en-US" dirty="0">
                <a:sym typeface="Wingdings" pitchFamily="2" charset="2"/>
              </a:rPr>
              <a:t>impact on note length/time</a:t>
            </a:r>
          </a:p>
          <a:p>
            <a:r>
              <a:rPr lang="en-US" dirty="0"/>
              <a:t>Allow computerized order entry (CPOE)to be performed by clerical and clinical staff</a:t>
            </a:r>
          </a:p>
          <a:p>
            <a:r>
              <a:rPr lang="en-US" dirty="0"/>
              <a:t>Allow clerical and clinical staff to receive verbal orders (meds by clinical staff only)</a:t>
            </a:r>
          </a:p>
        </p:txBody>
      </p:sp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64ED5F13-19D2-2C46-BD1F-5E554E63F6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" r="13798" b="6526"/>
          <a:stretch/>
        </p:blipFill>
        <p:spPr>
          <a:xfrm>
            <a:off x="4221502" y="3962784"/>
            <a:ext cx="4467225" cy="26886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F5FB67A-694B-9C4D-B971-25D383A37CB1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22820564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A3350A83-5D77-0045-A436-07CC62B1F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45" b="20209"/>
          <a:stretch/>
        </p:blipFill>
        <p:spPr>
          <a:xfrm rot="10800000">
            <a:off x="-307995" y="-243638"/>
            <a:ext cx="14579579" cy="7101637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6A6578-2CB4-8C43-B17A-FB45E4D1F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574972"/>
            <a:ext cx="284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51A11DF-13DE-EB46-97BA-85C0B1C37E10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38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4F9A3-CDCF-7645-A83D-BC03EFA19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F9A2F-45A0-EB4B-8D90-0E065A8CD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Additional Resources:</a:t>
            </a:r>
          </a:p>
          <a:p>
            <a:endParaRPr lang="en-US" dirty="0">
              <a:solidFill>
                <a:srgbClr val="0000FF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 Steps Forward Modules</a:t>
            </a:r>
            <a:endParaRPr lang="en-US" dirty="0"/>
          </a:p>
          <a:p>
            <a:r>
              <a:rPr lang="en-US" dirty="0">
                <a:hlinkClick r:id="rId3"/>
              </a:rPr>
              <a:t>National Academy of Medicine Clinician Well-being Knowledge Hub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274AE-A709-244F-A528-B1F03054E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F820D4-3DB8-684E-8BF2-5B184702148C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2907164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A40E-4308-0841-8A40-DCF0244AA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Conflicts &amp; Disclosures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2AC0F-B8ED-6145-91D8-A883B1DBF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79EB9-8DA8-FC4F-B80D-01119043F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11DF-13DE-EB46-97BA-85C0B1C37E1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33A5F9-D317-C847-B1D2-91416360F8C8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1334341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6CB000-6EAD-3640-8425-EA2A023E45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/>
              <a:t>Q &amp; A</a:t>
            </a:r>
          </a:p>
          <a:p>
            <a:pPr marL="0" indent="0" algn="ctr">
              <a:buNone/>
            </a:pP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38795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F8DB2F-4CB2-4520-8D50-8EF47A715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CME Credit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DBBD2A-6C60-47FF-99CF-A0C8767A5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189" y="1074897"/>
            <a:ext cx="11341211" cy="5341946"/>
          </a:xfrm>
        </p:spPr>
        <p:txBody>
          <a:bodyPr>
            <a:normAutofit fontScale="9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Complete evaluation </a:t>
            </a:r>
            <a:r>
              <a:rPr lang="en-US" b="1" i="1" dirty="0"/>
              <a:t>immediately</a:t>
            </a:r>
            <a:r>
              <a:rPr lang="en-US" dirty="0"/>
              <a:t> after the event: </a:t>
            </a:r>
            <a:r>
              <a:rPr lang="en-US" b="1" dirty="0">
                <a:solidFill>
                  <a:srgbClr val="FF0000"/>
                </a:solidFill>
              </a:rPr>
              <a:t>https://bit.ly/3pgVWyy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If you watched the event as a group, please make sure that we have the following from </a:t>
            </a:r>
            <a:r>
              <a:rPr lang="en-US" b="1" i="1" dirty="0"/>
              <a:t>each</a:t>
            </a:r>
            <a:r>
              <a:rPr lang="en-US" dirty="0"/>
              <a:t> participant: </a:t>
            </a:r>
          </a:p>
          <a:p>
            <a:pPr lvl="1"/>
            <a:r>
              <a:rPr lang="en-US" dirty="0"/>
              <a:t>Email </a:t>
            </a:r>
            <a:r>
              <a:rPr lang="en-US" u="sng" dirty="0">
                <a:hlinkClick r:id="rId2"/>
              </a:rPr>
              <a:t>IHANYNetworkMgmt@sphp.com</a:t>
            </a:r>
            <a:r>
              <a:rPr lang="en-US" dirty="0"/>
              <a:t> </a:t>
            </a:r>
            <a:r>
              <a:rPr lang="en-US" i="1" dirty="0"/>
              <a:t>immediately</a:t>
            </a:r>
            <a:r>
              <a:rPr lang="en-US" dirty="0"/>
              <a:t> after the event so that we can count you as a participant</a:t>
            </a:r>
          </a:p>
          <a:p>
            <a:pPr lvl="1"/>
            <a:r>
              <a:rPr lang="en-US" dirty="0"/>
              <a:t>Include your Full Name with Title/Credential (MD/DO, NP, PA)</a:t>
            </a:r>
            <a:endParaRPr lang="en-US" i="1" dirty="0"/>
          </a:p>
          <a:p>
            <a:pPr lvl="1"/>
            <a:r>
              <a:rPr lang="en-US" i="1" dirty="0"/>
              <a:t>Please provide this information to claim your CME credits.  We will add you to the attendance list and send you a link to the on-line evaluation form.  </a:t>
            </a:r>
          </a:p>
          <a:p>
            <a:pPr lvl="1"/>
            <a:r>
              <a:rPr lang="en-US" i="1" dirty="0"/>
              <a:t>Notifications received after 9 am on October 26, 2021 will not be accepted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will receive your CME certificate via email.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2F1A0-7679-604B-8BC3-4E4848E783CE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762578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B0991-4B6C-8949-B13F-A2B3FB6B6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4BAB8-BA1A-4643-BCA1-D749267A1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28F3D-148E-3449-AB92-323D78DA7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0E54-CFBC-40F9-9EE5-4194ED216F07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9BF62-A2B6-CA4A-9C3B-F671CD2C3B5B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3607013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E8EE3E-F5A3-BB40-B7DF-897C1DAD6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4840" y="-158751"/>
            <a:ext cx="1344168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STEP 2: The Average Cost of Burnout is $500K/physician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09F612-CF5E-424D-92F4-3827561C4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51A11DF-13DE-EB46-97BA-85C0B1C37E10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2D8E257-B383-9B4C-BCAE-C8C933904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142" y="984249"/>
            <a:ext cx="5279506" cy="131814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EEEF74B-28AE-D44C-B149-82DD396AF153}"/>
              </a:ext>
            </a:extLst>
          </p:cNvPr>
          <p:cNvGrpSpPr/>
          <p:nvPr/>
        </p:nvGrpSpPr>
        <p:grpSpPr>
          <a:xfrm>
            <a:off x="3973151" y="2467259"/>
            <a:ext cx="4245698" cy="4107713"/>
            <a:chOff x="3973151" y="2467259"/>
            <a:chExt cx="4245698" cy="4107713"/>
          </a:xfrm>
        </p:grpSpPr>
        <p:pic>
          <p:nvPicPr>
            <p:cNvPr id="5" name="Picture 4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743A1D53-3F56-464F-B355-516BD80A1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3151" y="2467259"/>
              <a:ext cx="4245698" cy="4107713"/>
            </a:xfrm>
            <a:prstGeom prst="rect">
              <a:avLst/>
            </a:prstGeom>
            <a:noFill/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D1FA3F7-6F46-5643-96A8-AE9C0C255D2E}"/>
                </a:ext>
              </a:extLst>
            </p:cNvPr>
            <p:cNvSpPr/>
            <p:nvPr/>
          </p:nvSpPr>
          <p:spPr>
            <a:xfrm>
              <a:off x="6244895" y="4143375"/>
              <a:ext cx="1476375" cy="58102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5AF15C7-71A2-EA40-9BCE-4CBA5223C223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3123167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4B7C4-8176-7A46-9049-C9605F93A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Four Drivers of Burnout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13984B-2431-7147-B4C3-EB398528B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11DF-13DE-EB46-97BA-85C0B1C37E10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522DF5F-9AF5-1B4A-BD8A-F2C46C52DF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8015733"/>
              </p:ext>
            </p:extLst>
          </p:nvPr>
        </p:nvGraphicFramePr>
        <p:xfrm>
          <a:off x="111704" y="1417853"/>
          <a:ext cx="11968591" cy="445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A0E74B-00CA-FB40-8E9E-B912945E191C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3722168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A2DEE1-6E10-114C-B4E8-1DF12EC678EC}"/>
              </a:ext>
            </a:extLst>
          </p:cNvPr>
          <p:cNvSpPr/>
          <p:nvPr/>
        </p:nvSpPr>
        <p:spPr>
          <a:xfrm>
            <a:off x="0" y="0"/>
            <a:ext cx="12192000" cy="684726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371B7A-B7D8-4C4B-8996-40189FD5D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79CCFE-8C0A-C344-B08E-F7D2A7C2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A11DF-13DE-EB46-97BA-85C0B1C37E1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020B4-AB9E-EF4B-868D-EAC4BABA2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30"/>
          <a:stretch/>
        </p:blipFill>
        <p:spPr>
          <a:xfrm>
            <a:off x="1435768" y="0"/>
            <a:ext cx="9769642" cy="683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28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298C5A-FDFC-6043-B35B-51CFFC65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470" y="1741559"/>
            <a:ext cx="11341211" cy="282366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Question: Overall, based on your definition of burnout, how would you rate your level of burnout?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A0FFC6-BDFA-7840-A4FD-FA7A4001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A51A11DF-13DE-EB46-97BA-85C0B1C37E1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6B2DF-C6B8-1640-89C7-4822C0374214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306517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FEF034D-930D-3D4A-A23B-952184B9C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0" t="12072" b="5585"/>
          <a:stretch/>
        </p:blipFill>
        <p:spPr bwMode="auto">
          <a:xfrm>
            <a:off x="4077731" y="1411929"/>
            <a:ext cx="7919190" cy="471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CDCC96-FE08-1548-9CC8-E592F2B25123}"/>
              </a:ext>
            </a:extLst>
          </p:cNvPr>
          <p:cNvSpPr txBox="1"/>
          <p:nvPr/>
        </p:nvSpPr>
        <p:spPr>
          <a:xfrm>
            <a:off x="9250975" y="6235684"/>
            <a:ext cx="2844800" cy="521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defTabSz="457200">
              <a:spcBef>
                <a:spcPct val="20000"/>
              </a:spcBef>
            </a:pPr>
            <a:r>
              <a:rPr lang="en-US" sz="1400" b="1" dirty="0" err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Drybye</a:t>
            </a:r>
            <a:r>
              <a:rPr lang="en-US" sz="14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 NAM Perspectives 2017</a:t>
            </a:r>
          </a:p>
          <a:p>
            <a:pPr defTabSz="457200">
              <a:spcBef>
                <a:spcPct val="20000"/>
              </a:spcBef>
            </a:pPr>
            <a:r>
              <a:rPr lang="en-US" sz="1400" b="1" kern="1200" dirty="0">
                <a:solidFill>
                  <a:srgbClr val="595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Medscape </a:t>
            </a:r>
            <a:r>
              <a:rPr lang="en-US" sz="1400" b="1" kern="1200" dirty="0" err="1">
                <a:solidFill>
                  <a:srgbClr val="595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Nat’l</a:t>
            </a:r>
            <a:r>
              <a:rPr lang="en-US" sz="1400" b="1" kern="1200" dirty="0">
                <a:solidFill>
                  <a:srgbClr val="595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Physician Burnout and Suicide Report 2021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D123AC-D468-6946-A776-82C69C788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467"/>
            <a:ext cx="11996920" cy="631369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Rates of physician burnout are &gt; 2X that of the general population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AA56CA-5E35-744C-BA3A-4476AEBB44BE}"/>
              </a:ext>
            </a:extLst>
          </p:cNvPr>
          <p:cNvSpPr txBox="1"/>
          <p:nvPr/>
        </p:nvSpPr>
        <p:spPr>
          <a:xfrm>
            <a:off x="466928" y="1519881"/>
            <a:ext cx="38826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Who is at increased risk?</a:t>
            </a:r>
          </a:p>
          <a:p>
            <a:endParaRPr lang="en-US" sz="2800" dirty="0">
              <a:solidFill>
                <a:schemeClr val="accent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</a:rPr>
              <a:t>Female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</a:rPr>
              <a:t>Younger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</a:rPr>
              <a:t>Minoritized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E9AFDB-166D-4344-B68E-DAC287AD50B1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1499823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A661-1488-C844-86C1-62B4C2A01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Burnout is an Occupational Condition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D0C99-EB72-6D41-B2C4-0D9D4F47E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occupational condition due to a chronic mismatch between job demands and resources</a:t>
            </a:r>
          </a:p>
          <a:p>
            <a:endParaRPr lang="en-US" dirty="0"/>
          </a:p>
          <a:p>
            <a:r>
              <a:rPr lang="en-US" dirty="0"/>
              <a:t>Having at least one of the following symptoms:</a:t>
            </a:r>
          </a:p>
          <a:p>
            <a:pPr lvl="1"/>
            <a:r>
              <a:rPr lang="en-US" dirty="0"/>
              <a:t>emotional exhaustion</a:t>
            </a:r>
          </a:p>
          <a:p>
            <a:pPr lvl="1"/>
            <a:r>
              <a:rPr lang="en-US" dirty="0"/>
              <a:t>Depersonalization</a:t>
            </a:r>
          </a:p>
          <a:p>
            <a:pPr lvl="1"/>
            <a:r>
              <a:rPr lang="en-US" dirty="0"/>
              <a:t>lack of personal accomplishment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7E2B45-DAF1-4047-A2B6-0053CE81C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622E7A-C170-3945-B17E-8E1398E5A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810" y="3318434"/>
            <a:ext cx="1896958" cy="2807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F6E61D-E4D0-7245-8134-73BB1FB85CCB}"/>
              </a:ext>
            </a:extLst>
          </p:cNvPr>
          <p:cNvSpPr txBox="1"/>
          <p:nvPr/>
        </p:nvSpPr>
        <p:spPr>
          <a:xfrm>
            <a:off x="9347200" y="6321006"/>
            <a:ext cx="2844800" cy="521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ct val="20000"/>
              </a:spcBef>
            </a:pPr>
            <a:r>
              <a:rPr lang="en-US" sz="1000" b="1" kern="1200" dirty="0" err="1">
                <a:solidFill>
                  <a:srgbClr val="595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Malach</a:t>
            </a:r>
            <a:r>
              <a:rPr lang="en-US" sz="1000" b="1" kern="1200" dirty="0">
                <a:solidFill>
                  <a:srgbClr val="59519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et. al. Maslach Burnout </a:t>
            </a:r>
            <a:r>
              <a:rPr lang="en-US" sz="10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Inventory Manual (4</a:t>
            </a:r>
            <a:r>
              <a:rPr lang="en-US" sz="1000" b="1" baseline="30000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0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Ed)</a:t>
            </a:r>
            <a:endParaRPr lang="en-US" sz="1000" b="1" kern="1200" dirty="0">
              <a:solidFill>
                <a:srgbClr val="59519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4D462-F79F-E44E-84AE-930595437438}"/>
              </a:ext>
            </a:extLst>
          </p:cNvPr>
          <p:cNvSpPr txBox="1"/>
          <p:nvPr/>
        </p:nvSpPr>
        <p:spPr>
          <a:xfrm>
            <a:off x="9431810" y="2851681"/>
            <a:ext cx="1896958" cy="369332"/>
          </a:xfrm>
          <a:prstGeom prst="rect">
            <a:avLst/>
          </a:prstGeom>
          <a:solidFill>
            <a:schemeClr val="accent4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Z 73.0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01D895-B0E1-AD48-B659-29F19D904B87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2319592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B0547-DCE6-1F43-BBD2-B67A31E3E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Differentiating Burnout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BAE6C65-FCB0-1E45-AF25-7F05447AC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72179"/>
              </p:ext>
            </p:extLst>
          </p:nvPr>
        </p:nvGraphicFramePr>
        <p:xfrm>
          <a:off x="599973" y="1185229"/>
          <a:ext cx="10992054" cy="5341267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321851">
                  <a:extLst>
                    <a:ext uri="{9D8B030D-6E8A-4147-A177-3AD203B41FA5}">
                      <a16:colId xmlns:a16="http://schemas.microsoft.com/office/drawing/2014/main" val="220194247"/>
                    </a:ext>
                  </a:extLst>
                </a:gridCol>
                <a:gridCol w="8670203">
                  <a:extLst>
                    <a:ext uri="{9D8B030D-6E8A-4147-A177-3AD203B41FA5}">
                      <a16:colId xmlns:a16="http://schemas.microsoft.com/office/drawing/2014/main" val="3247664200"/>
                    </a:ext>
                  </a:extLst>
                </a:gridCol>
              </a:tblGrid>
              <a:tr h="9289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Burnout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 syndrome of emotional exhaustion, depersonalization, and reduced personal accomplishment occurring from chronic workplace stress.  The term burnout should </a:t>
                      </a:r>
                      <a:r>
                        <a:rPr lang="en-US" sz="1600" u="none" dirty="0">
                          <a:solidFill>
                            <a:srgbClr val="FF0000"/>
                          </a:solidFill>
                          <a:effectLst/>
                        </a:rPr>
                        <a:t>not be applied to describe experiences in other areas of life</a:t>
                      </a:r>
                    </a:p>
                  </a:txBody>
                  <a:tcPr marL="58525" marR="58525" marT="0" marB="0" anchor="ctr"/>
                </a:tc>
                <a:extLst>
                  <a:ext uri="{0D108BD9-81ED-4DB2-BD59-A6C34878D82A}">
                    <a16:rowId xmlns:a16="http://schemas.microsoft.com/office/drawing/2014/main" val="1253954460"/>
                  </a:ext>
                </a:extLst>
              </a:tr>
              <a:tr h="9289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</a:rPr>
                        <a:t>Depression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 prolonged episode of at least 2 weeks characterized by depressive mood or anhedonia occurring most of the day, nearly every day.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Context-independent 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 anchor="ctr"/>
                </a:tc>
                <a:extLst>
                  <a:ext uri="{0D108BD9-81ED-4DB2-BD59-A6C34878D82A}">
                    <a16:rowId xmlns:a16="http://schemas.microsoft.com/office/drawing/2014/main" val="644661116"/>
                  </a:ext>
                </a:extLst>
              </a:tr>
              <a:tr h="69668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Engagement</a:t>
                      </a:r>
                    </a:p>
                  </a:txBody>
                  <a:tcPr marL="58525" marR="585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dirty="0">
                          <a:solidFill>
                            <a:srgbClr val="202124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sense of purpose that is evident in their display of dedication, persistence and effort in one’s work, or overall attachment to their organization and. its mission.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58525" marR="58525" marT="0" marB="0" anchor="ctr"/>
                </a:tc>
                <a:extLst>
                  <a:ext uri="{0D108BD9-81ED-4DB2-BD59-A6C34878D82A}">
                    <a16:rowId xmlns:a16="http://schemas.microsoft.com/office/drawing/2014/main" val="704849436"/>
                  </a:ext>
                </a:extLst>
              </a:tr>
              <a:tr h="9289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Moral distress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 psychological response to morally challenging situations. This can be a result of a situation in which a healthcare professional is prohibited from taking the morally correct course of action or in a situation where there is moral uncertainty regarding decisions surrounding patient care</a:t>
                      </a:r>
                    </a:p>
                  </a:txBody>
                  <a:tcPr marL="58525" marR="58525" marT="0" marB="0" anchor="ctr"/>
                </a:tc>
                <a:extLst>
                  <a:ext uri="{0D108BD9-81ED-4DB2-BD59-A6C34878D82A}">
                    <a16:rowId xmlns:a16="http://schemas.microsoft.com/office/drawing/2014/main" val="3949305037"/>
                  </a:ext>
                </a:extLst>
              </a:tr>
              <a:tr h="9289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Professional Wellness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25" marR="585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 function of being satisfied with one’s job, having a high-quality working life, and finding professional fulfillment in one’s work, as a result of constructive conditions in the workplace</a:t>
                      </a:r>
                    </a:p>
                  </a:txBody>
                  <a:tcPr marL="58525" marR="58525" marT="0" marB="0" anchor="ctr"/>
                </a:tc>
                <a:extLst>
                  <a:ext uri="{0D108BD9-81ED-4DB2-BD59-A6C34878D82A}">
                    <a16:rowId xmlns:a16="http://schemas.microsoft.com/office/drawing/2014/main" val="1437712956"/>
                  </a:ext>
                </a:extLst>
              </a:tr>
              <a:tr h="92891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Resilience</a:t>
                      </a:r>
                    </a:p>
                  </a:txBody>
                  <a:tcPr marL="58525" marR="585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Ability of a person, community, or system to withstand, adapt, recover, rebound, or even grow from adversity, stress, or trauma</a:t>
                      </a:r>
                    </a:p>
                  </a:txBody>
                  <a:tcPr marL="58525" marR="58525" marT="0" marB="0" anchor="ctr"/>
                </a:tc>
                <a:extLst>
                  <a:ext uri="{0D108BD9-81ED-4DB2-BD59-A6C34878D82A}">
                    <a16:rowId xmlns:a16="http://schemas.microsoft.com/office/drawing/2014/main" val="310795310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5F03E6D-9792-5146-8417-1DCE29E5A106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2295695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4A89E-E3D3-B840-9C89-53C586F3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99A883-3502-F04C-9D1B-56D78D2251B4}"/>
              </a:ext>
            </a:extLst>
          </p:cNvPr>
          <p:cNvGrpSpPr/>
          <p:nvPr/>
        </p:nvGrpSpPr>
        <p:grpSpPr>
          <a:xfrm>
            <a:off x="1145928" y="2172042"/>
            <a:ext cx="9900144" cy="2032000"/>
            <a:chOff x="822412" y="1257643"/>
            <a:chExt cx="9900144" cy="2032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B519F63-8D53-8A49-885A-60910F9C6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34842" y="1362955"/>
              <a:ext cx="1987714" cy="192668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3C0AC15-77A9-0943-86D6-1EA84F55738F}"/>
                </a:ext>
              </a:extLst>
            </p:cNvPr>
            <p:cNvGrpSpPr/>
            <p:nvPr/>
          </p:nvGrpSpPr>
          <p:grpSpPr>
            <a:xfrm>
              <a:off x="822412" y="1257643"/>
              <a:ext cx="5619391" cy="2032000"/>
              <a:chOff x="2960131" y="1135715"/>
              <a:chExt cx="5619391" cy="203200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34B021E-74B7-4647-82A9-F73F46DCD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7522" y="1135715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EA9ED61-AAFE-484F-BD4E-F6FDAEACB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60131" y="1135715"/>
                <a:ext cx="2032000" cy="2032000"/>
              </a:xfrm>
              <a:prstGeom prst="rect">
                <a:avLst/>
              </a:prstGeom>
            </p:spPr>
          </p:pic>
          <p:sp>
            <p:nvSpPr>
              <p:cNvPr id="19" name="Cross 18">
                <a:extLst>
                  <a:ext uri="{FF2B5EF4-FFF2-40B4-BE49-F238E27FC236}">
                    <a16:creationId xmlns:a16="http://schemas.microsoft.com/office/drawing/2014/main" id="{AEF8941D-CB79-8B44-966C-B6A4F38F6288}"/>
                  </a:ext>
                </a:extLst>
              </p:cNvPr>
              <p:cNvSpPr/>
              <p:nvPr/>
            </p:nvSpPr>
            <p:spPr>
              <a:xfrm>
                <a:off x="5183660" y="1717589"/>
                <a:ext cx="1172333" cy="1112108"/>
              </a:xfrm>
              <a:prstGeom prst="plus">
                <a:avLst>
                  <a:gd name="adj" fmla="val 45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Equal 20">
              <a:extLst>
                <a:ext uri="{FF2B5EF4-FFF2-40B4-BE49-F238E27FC236}">
                  <a16:creationId xmlns:a16="http://schemas.microsoft.com/office/drawing/2014/main" id="{BE6CE2AC-F4BD-9E4B-9BF3-9A2F84039074}"/>
                </a:ext>
              </a:extLst>
            </p:cNvPr>
            <p:cNvSpPr/>
            <p:nvPr/>
          </p:nvSpPr>
          <p:spPr>
            <a:xfrm>
              <a:off x="6633332" y="2031046"/>
              <a:ext cx="1536171" cy="729049"/>
            </a:xfrm>
            <a:prstGeom prst="mathEqual">
              <a:avLst>
                <a:gd name="adj1" fmla="val 23520"/>
                <a:gd name="adj2" fmla="val 21930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71A672-A940-D148-A126-8B04AC7D6E69}"/>
              </a:ext>
            </a:extLst>
          </p:cNvPr>
          <p:cNvSpPr txBox="1"/>
          <p:nvPr/>
        </p:nvSpPr>
        <p:spPr>
          <a:xfrm>
            <a:off x="9250975" y="6235684"/>
            <a:ext cx="2844800" cy="521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ct val="20000"/>
              </a:spcBef>
            </a:pPr>
            <a:r>
              <a:rPr lang="en-US" sz="1000" b="1" dirty="0" err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Drybye</a:t>
            </a:r>
            <a:r>
              <a:rPr lang="en-US" sz="10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 NAM Perspectives 2017</a:t>
            </a:r>
          </a:p>
          <a:p>
            <a:pPr defTabSz="457200">
              <a:spcBef>
                <a:spcPct val="20000"/>
              </a:spcBef>
            </a:pPr>
            <a:r>
              <a:rPr lang="en-US" sz="1000" b="1" dirty="0" err="1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Toker</a:t>
            </a:r>
            <a:r>
              <a:rPr lang="en-US" sz="1000" b="1" dirty="0">
                <a:solidFill>
                  <a:srgbClr val="5951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et. al. Psychosomatic Medicine 2012</a:t>
            </a:r>
            <a:endParaRPr lang="en-US" sz="1000" b="1" kern="1200" dirty="0">
              <a:solidFill>
                <a:srgbClr val="59519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2E1AAE-23A8-EA46-B3E9-4154D1D082C4}"/>
              </a:ext>
            </a:extLst>
          </p:cNvPr>
          <p:cNvSpPr txBox="1"/>
          <p:nvPr/>
        </p:nvSpPr>
        <p:spPr>
          <a:xfrm>
            <a:off x="0" y="6627168"/>
            <a:ext cx="268382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Copyright © TNT Health Enterprises, 2021</a:t>
            </a:r>
          </a:p>
        </p:txBody>
      </p:sp>
    </p:spTree>
    <p:extLst>
      <p:ext uri="{BB962C8B-B14F-4D97-AF65-F5344CB8AC3E}">
        <p14:creationId xmlns:p14="http://schemas.microsoft.com/office/powerpoint/2010/main" val="192705969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TNT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595A8C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2010</Words>
  <Application>Microsoft Office PowerPoint</Application>
  <PresentationFormat>Widescreen</PresentationFormat>
  <Paragraphs>306</Paragraphs>
  <Slides>34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Ariel</vt:lpstr>
      <vt:lpstr>Calibri</vt:lpstr>
      <vt:lpstr>Times New Roman</vt:lpstr>
      <vt:lpstr>Default Theme</vt:lpstr>
      <vt:lpstr>Burnout: The Contagion &amp; What We Can Do About It</vt:lpstr>
      <vt:lpstr>Goals</vt:lpstr>
      <vt:lpstr>Conflicts &amp; Disclosures</vt:lpstr>
      <vt:lpstr>PowerPoint Presentation</vt:lpstr>
      <vt:lpstr>Question: Overall, based on your definition of burnout, how would you rate your level of burnout?</vt:lpstr>
      <vt:lpstr>Rates of physician burnout are &gt; 2X that of the general population</vt:lpstr>
      <vt:lpstr>Burnout is an Occupational Condition</vt:lpstr>
      <vt:lpstr>Differentiating Burnout</vt:lpstr>
      <vt:lpstr>PowerPoint Presentation</vt:lpstr>
      <vt:lpstr>Cognitive Load Theory </vt:lpstr>
      <vt:lpstr>Burnout Causes Biologic Changes in the Brain</vt:lpstr>
      <vt:lpstr>Provider Wellbeing Affects Every. Single. Aim.</vt:lpstr>
      <vt:lpstr>Drivers of Burnout</vt:lpstr>
      <vt:lpstr>Question: Which would help most to increase your wellbeing?</vt:lpstr>
      <vt:lpstr>What We Know:</vt:lpstr>
      <vt:lpstr>Individual Resiliency is NOT the problem</vt:lpstr>
      <vt:lpstr>PowerPoint Presentation</vt:lpstr>
      <vt:lpstr>Taking Action: A Roadmap for Well-being </vt:lpstr>
      <vt:lpstr>Foundational During COVID-19: Must Do</vt:lpstr>
      <vt:lpstr>Peer Support Programs</vt:lpstr>
      <vt:lpstr>Foundational Programs During COVID-19: Must Do</vt:lpstr>
      <vt:lpstr>Measure, track &amp; make well-being a key leadership responsibility</vt:lpstr>
      <vt:lpstr>Foundational Programs During COVID-19: Must Do</vt:lpstr>
      <vt:lpstr>G.R.O.S.S. Getting Rid of Stupid Stuff</vt:lpstr>
      <vt:lpstr>Taking Action: A Roadmap for Well-being </vt:lpstr>
      <vt:lpstr>STEP 7: Improve Workflow Efficiency and Maximize the Power of Team-Based Care</vt:lpstr>
      <vt:lpstr>STEP 8: Reduce Clerical Burden and Tame the EHR</vt:lpstr>
      <vt:lpstr>PowerPoint Presentation</vt:lpstr>
      <vt:lpstr>Thank you!</vt:lpstr>
      <vt:lpstr>PowerPoint Presentation</vt:lpstr>
      <vt:lpstr>CME Credit</vt:lpstr>
      <vt:lpstr>Supplemental Slides</vt:lpstr>
      <vt:lpstr>STEP 2: The Average Cost of Burnout is $500K/physician</vt:lpstr>
      <vt:lpstr>The Four Drivers of Burnout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</dc:creator>
  <cp:lastModifiedBy>Anne Bosco</cp:lastModifiedBy>
  <cp:revision>24</cp:revision>
  <dcterms:created xsi:type="dcterms:W3CDTF">2020-11-06T18:15:15Z</dcterms:created>
  <dcterms:modified xsi:type="dcterms:W3CDTF">2023-12-12T19:57:37Z</dcterms:modified>
</cp:coreProperties>
</file>