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398" r:id="rId5"/>
    <p:sldId id="402" r:id="rId6"/>
    <p:sldId id="405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06">
          <p15:clr>
            <a:srgbClr val="A4A3A4"/>
          </p15:clr>
        </p15:guide>
        <p15:guide id="2" pos="6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2585"/>
    <a:srgbClr val="99D156"/>
    <a:srgbClr val="658D1B"/>
    <a:srgbClr val="54565B"/>
    <a:srgbClr val="312C2B"/>
    <a:srgbClr val="443D3E"/>
    <a:srgbClr val="249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2304" autoAdjust="0"/>
    <p:restoredTop sz="91406" autoAdjust="0"/>
  </p:normalViewPr>
  <p:slideViewPr>
    <p:cSldViewPr snapToGrid="0" snapToObjects="1" showGuides="1">
      <p:cViewPr varScale="1">
        <p:scale>
          <a:sx n="67" d="100"/>
          <a:sy n="67" d="100"/>
        </p:scale>
        <p:origin x="1026" y="66"/>
      </p:cViewPr>
      <p:guideLst>
        <p:guide orient="horz" pos="4006"/>
        <p:guide pos="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56"/>
    </p:cViewPr>
  </p:sorterViewPr>
  <p:notesViewPr>
    <p:cSldViewPr snapToGrid="0" snapToObjects="1">
      <p:cViewPr varScale="1">
        <p:scale>
          <a:sx n="84" d="100"/>
          <a:sy n="84" d="100"/>
        </p:scale>
        <p:origin x="-3756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730C43E-AA5E-6B46-A1F1-BB0047D6E822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8409768-1E2F-2A40-8D59-42AAD1285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485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8F235D-792C-8C4C-A812-06E713B0B218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69798C-9FC1-714E-BB69-2199F60E7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3318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69798C-9FC1-714E-BB69-2199F60E7A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98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69798C-9FC1-714E-BB69-2199F60E7A3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80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69798C-9FC1-714E-BB69-2199F60E7A3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47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8" cy="6857999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20611" y="4148748"/>
            <a:ext cx="3050947" cy="975601"/>
          </a:xfrm>
        </p:spPr>
        <p:txBody>
          <a:bodyPr>
            <a:normAutofit/>
          </a:bodyPr>
          <a:lstStyle>
            <a:lvl1pPr marL="0" indent="0">
              <a:lnSpc>
                <a:spcPts val="1850"/>
              </a:lnSpc>
              <a:spcAft>
                <a:spcPts val="0"/>
              </a:spcAft>
              <a:buNone/>
              <a:defRPr sz="1600" baseline="0">
                <a:solidFill>
                  <a:srgbClr val="443D3E"/>
                </a:solidFill>
              </a:defRPr>
            </a:lvl1pPr>
          </a:lstStyle>
          <a:p>
            <a:pPr lvl="0"/>
            <a:r>
              <a:rPr lang="en-US" dirty="0"/>
              <a:t>Presenter’s Name Here</a:t>
            </a:r>
            <a:br>
              <a:rPr lang="en-US" dirty="0"/>
            </a:br>
            <a:r>
              <a:rPr lang="en-US" dirty="0"/>
              <a:t>Title Here</a:t>
            </a:r>
          </a:p>
          <a:p>
            <a:pPr lvl="0"/>
            <a:r>
              <a:rPr lang="en-US" dirty="0"/>
              <a:t>Date Here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795443" y="2394488"/>
            <a:ext cx="5755623" cy="906277"/>
          </a:xfrm>
        </p:spPr>
        <p:txBody>
          <a:bodyPr anchor="ctr">
            <a:noAutofit/>
          </a:bodyPr>
          <a:lstStyle>
            <a:lvl1pPr>
              <a:lnSpc>
                <a:spcPts val="3700"/>
              </a:lnSpc>
              <a:defRPr sz="3200">
                <a:solidFill>
                  <a:srgbClr val="443D3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795444" y="3329976"/>
            <a:ext cx="5755622" cy="6342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6E258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49" y="792763"/>
            <a:ext cx="2876808" cy="885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871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rple Break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31677" y="1006536"/>
            <a:ext cx="4259423" cy="1346139"/>
          </a:xfrm>
        </p:spPr>
        <p:txBody>
          <a:bodyPr anchor="t">
            <a:noAutofit/>
          </a:bodyPr>
          <a:lstStyle>
            <a:lvl1pPr>
              <a:lnSpc>
                <a:spcPts val="35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874630" y="6540946"/>
            <a:ext cx="3835387" cy="249201"/>
          </a:xfrm>
          <a:prstGeom prst="rect">
            <a:avLst/>
          </a:prstGeom>
        </p:spPr>
        <p:txBody>
          <a:bodyPr/>
          <a:lstStyle>
            <a:lvl1pPr algn="r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©2017 Trinity Health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573392" y="6443103"/>
            <a:ext cx="406692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99" y="6355275"/>
            <a:ext cx="1196596" cy="36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779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 Break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1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874630" y="6540946"/>
            <a:ext cx="3835387" cy="249201"/>
          </a:xfrm>
          <a:prstGeom prst="rect">
            <a:avLst/>
          </a:prstGeom>
        </p:spPr>
        <p:txBody>
          <a:bodyPr/>
          <a:lstStyle>
            <a:lvl1pPr algn="r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©2017 Trinity Health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573392" y="6443103"/>
            <a:ext cx="406692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700">
                <a:solidFill>
                  <a:schemeClr val="bg1"/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31677" y="1006536"/>
            <a:ext cx="4259423" cy="1346139"/>
          </a:xfrm>
        </p:spPr>
        <p:txBody>
          <a:bodyPr anchor="t">
            <a:noAutofit/>
          </a:bodyPr>
          <a:lstStyle>
            <a:lvl1pPr>
              <a:lnSpc>
                <a:spcPts val="3500"/>
              </a:lnSpc>
              <a:defRPr sz="32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99" y="6355275"/>
            <a:ext cx="1196596" cy="36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72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2"/>
          </p:nvPr>
        </p:nvSpPr>
        <p:spPr>
          <a:xfrm>
            <a:off x="393408" y="1319372"/>
            <a:ext cx="8236688" cy="5044851"/>
          </a:xfrm>
        </p:spPr>
        <p:txBody>
          <a:bodyPr/>
          <a:lstStyle>
            <a:lvl1pPr marL="227013" indent="-227013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1175" indent="-225425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46125" indent="-176213">
              <a:spcAft>
                <a:spcPts val="600"/>
              </a:spcAft>
              <a:buSzPct val="100000"/>
              <a:tabLst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19163" indent="-173038">
              <a:spcAft>
                <a:spcPts val="600"/>
              </a:spcAft>
              <a:tabLst/>
              <a:defRPr>
                <a:latin typeface="Calibri" panose="020F0502020204030204" pitchFamily="34" charset="0"/>
              </a:defRPr>
            </a:lvl4pPr>
            <a:lvl5pPr>
              <a:spcAft>
                <a:spcPts val="600"/>
              </a:spcAft>
              <a:defRPr baseline="0">
                <a:latin typeface="Calibri" panose="020F0502020204030204" pitchFamily="34" charset="0"/>
              </a:defRPr>
            </a:lvl5pPr>
            <a:lvl6pPr marL="2286000" indent="-225425">
              <a:spcAft>
                <a:spcPts val="600"/>
              </a:spcAft>
              <a:buFontTx/>
              <a:buNone/>
              <a:defRPr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573392" y="6443103"/>
            <a:ext cx="406692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7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874630" y="6540946"/>
            <a:ext cx="3835387" cy="249201"/>
          </a:xfrm>
          <a:prstGeom prst="rect">
            <a:avLst/>
          </a:prstGeom>
        </p:spPr>
        <p:txBody>
          <a:bodyPr/>
          <a:lstStyle>
            <a:lvl1pPr algn="r">
              <a:defRPr sz="6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/>
              <a:t>©2017 Trinity Health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93408" y="359254"/>
            <a:ext cx="8229600" cy="664874"/>
          </a:xfrm>
          <a:prstGeom prst="rect">
            <a:avLst/>
          </a:prstGeom>
        </p:spPr>
        <p:txBody>
          <a:bodyPr vert="horz" lIns="0" tIns="0" rIns="91440" bIns="45720" rtlCol="0" anchor="ctr" anchorCtr="0">
            <a:norm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8537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496" y="131937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1496" y="131937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393408" y="359254"/>
            <a:ext cx="8229600" cy="610765"/>
          </a:xfrm>
          <a:prstGeom prst="rect">
            <a:avLst/>
          </a:prstGeom>
        </p:spPr>
        <p:txBody>
          <a:bodyPr vert="horz" lIns="0" tIns="0" rIns="91440" bIns="4572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3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573392" y="6443103"/>
            <a:ext cx="406692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7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874630" y="6540946"/>
            <a:ext cx="3835387" cy="249201"/>
          </a:xfrm>
          <a:prstGeom prst="rect">
            <a:avLst/>
          </a:prstGeom>
        </p:spPr>
        <p:txBody>
          <a:bodyPr/>
          <a:lstStyle>
            <a:lvl1pPr algn="r">
              <a:defRPr sz="6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/>
              <a:t>©2017 Trinity Health</a:t>
            </a:r>
          </a:p>
        </p:txBody>
      </p:sp>
    </p:spTree>
    <p:extLst>
      <p:ext uri="{BB962C8B-B14F-4D97-AF65-F5344CB8AC3E}">
        <p14:creationId xmlns:p14="http://schemas.microsoft.com/office/powerpoint/2010/main" val="2583396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496" y="131538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496" y="1955147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8321" y="131538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8321" y="1955147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393408" y="359254"/>
            <a:ext cx="8229600" cy="610765"/>
          </a:xfrm>
          <a:prstGeom prst="rect">
            <a:avLst/>
          </a:prstGeom>
        </p:spPr>
        <p:txBody>
          <a:bodyPr vert="horz" lIns="0" tIns="0" rIns="91440" bIns="4572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5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8573392" y="6443103"/>
            <a:ext cx="406692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7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4874630" y="6540946"/>
            <a:ext cx="3835387" cy="249201"/>
          </a:xfrm>
          <a:prstGeom prst="rect">
            <a:avLst/>
          </a:prstGeom>
        </p:spPr>
        <p:txBody>
          <a:bodyPr/>
          <a:lstStyle>
            <a:lvl1pPr algn="r">
              <a:defRPr sz="6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/>
              <a:t>©2017 Trinity Health</a:t>
            </a:r>
          </a:p>
        </p:txBody>
      </p:sp>
    </p:spTree>
    <p:extLst>
      <p:ext uri="{BB962C8B-B14F-4D97-AF65-F5344CB8AC3E}">
        <p14:creationId xmlns:p14="http://schemas.microsoft.com/office/powerpoint/2010/main" val="3837893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9822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©2017 Trinity Health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24FC7-04B0-40CB-9B32-74058F5AC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9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3408" y="359254"/>
            <a:ext cx="8229600" cy="664874"/>
          </a:xfrm>
          <a:prstGeom prst="rect">
            <a:avLst/>
          </a:prstGeom>
        </p:spPr>
        <p:txBody>
          <a:bodyPr vert="horz" lIns="0" tIns="0" rIns="91440" bIns="4572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93408" y="1319373"/>
            <a:ext cx="8229600" cy="5038559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874630" y="6540946"/>
            <a:ext cx="3835387" cy="249201"/>
          </a:xfrm>
          <a:prstGeom prst="rect">
            <a:avLst/>
          </a:prstGeom>
        </p:spPr>
        <p:txBody>
          <a:bodyPr/>
          <a:lstStyle>
            <a:lvl1pPr algn="r">
              <a:defRPr sz="6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/>
              <a:t>©2017 Trinity Health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573392" y="6443103"/>
            <a:ext cx="406692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7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89F9553-C816-6842-8939-EE75ECF7E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/>
          <p:cNvPicPr>
            <a:picLocks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-2"/>
          <a:stretch/>
        </p:blipFill>
        <p:spPr>
          <a:xfrm flipH="1" flipV="1">
            <a:off x="376" y="-1"/>
            <a:ext cx="9143245" cy="10972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99" y="6355275"/>
            <a:ext cx="1196596" cy="36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9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78" r:id="rId3"/>
    <p:sldLayoutId id="2147483653" r:id="rId4"/>
    <p:sldLayoutId id="2147483665" r:id="rId5"/>
    <p:sldLayoutId id="2147483666" r:id="rId6"/>
    <p:sldLayoutId id="2147483677" r:id="rId7"/>
  </p:sldLayoutIdLst>
  <p:hf hd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200" b="0" i="0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7013" indent="-227013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7030A0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1175" indent="-225425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2"/>
        </a:buClr>
        <a:buSzPct val="100000"/>
        <a:buFont typeface="Arial" pitchFamily="34" charset="0"/>
        <a:buChar char="­"/>
        <a:tabLst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46125" indent="-174625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2"/>
        </a:buClr>
        <a:buSzPct val="100000"/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14400" indent="-166688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accent4"/>
        </a:buClr>
        <a:buSzPct val="10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Arial"/>
        </a:defRPr>
      </a:lvl4pPr>
      <a:lvl5pPr marL="1082675" indent="-168275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bg1">
            <a:lumMod val="65000"/>
          </a:schemeClr>
        </a:buClr>
        <a:buFont typeface="Arial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Arial"/>
        </a:defRPr>
      </a:lvl5pPr>
      <a:lvl6pPr marL="25146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519363" indent="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519363" indent="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19363" indent="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dhub.ama-assn.org/steps-forward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mssny.org/MSSNY/Practice_Resources/Physician_/Physician_Burnout_Library_.asp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snyenews.org/enews/medical-society-launches-peer-to-peer-p2p-program-for-physicians/" TargetMode="External"/><Relationship Id="rId7" Type="http://schemas.openxmlformats.org/officeDocument/2006/relationships/hyperlink" Target="https://www.nejm.org/doi/full/10.1056/NEJMp1809698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nam.edu/valid-reliable-survey-instruments-measure-burnout-well-work-related-dimensions/?gclid=EAIaIQobChMI45vM3ImC9AIVJG1vBB0bLAujEAAYASAAEgJRqfD_BwE" TargetMode="External"/><Relationship Id="rId5" Type="http://schemas.openxmlformats.org/officeDocument/2006/relationships/hyperlink" Target="https://nam.edu/clinicianwellbeing/" TargetMode="External"/><Relationship Id="rId4" Type="http://schemas.openxmlformats.org/officeDocument/2006/relationships/hyperlink" Target="mailto:p2p@mssny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©2017 Trinity Health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93408" y="359253"/>
            <a:ext cx="8229600" cy="1041707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Quadruple Aim</a:t>
            </a:r>
            <a:br>
              <a:rPr lang="en-US" dirty="0"/>
            </a:br>
            <a:r>
              <a:rPr lang="en-US" dirty="0"/>
              <a:t>Improving the Life of Health Care Providers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0AB9977-A7B4-EB14-2123-3B8F55A0C13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85226" y="1400960"/>
            <a:ext cx="8623882" cy="4630724"/>
          </a:xfrm>
        </p:spPr>
        <p:txBody>
          <a:bodyPr>
            <a:normAutofit/>
          </a:bodyPr>
          <a:lstStyle/>
          <a:p>
            <a:pPr lvl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600" dirty="0"/>
              <a:t>Reoccurring Agenda topic at CIQ throughout 2024, depending on new materials/events. 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600" dirty="0"/>
              <a:t>Best practice sharing. Current resources within our network. 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600" dirty="0"/>
              <a:t>Sharing educational materials and information in our Website and Newsletter</a:t>
            </a:r>
          </a:p>
          <a:p>
            <a:pPr marL="285750" lvl="1" indent="0">
              <a:lnSpc>
                <a:spcPct val="120000"/>
              </a:lnSpc>
              <a:spcAft>
                <a:spcPts val="0"/>
              </a:spcAft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endParaRPr lang="en-US" sz="2400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02BDE046-F2C2-A166-9849-DD9E4D4BE5EE}"/>
              </a:ext>
            </a:extLst>
          </p:cNvPr>
          <p:cNvSpPr txBox="1">
            <a:spLocks/>
          </p:cNvSpPr>
          <p:nvPr/>
        </p:nvSpPr>
        <p:spPr>
          <a:xfrm>
            <a:off x="285226" y="2442668"/>
            <a:ext cx="8506436" cy="3921556"/>
          </a:xfrm>
          <a:prstGeom prst="rect">
            <a:avLst/>
          </a:prstGeom>
        </p:spPr>
        <p:txBody>
          <a:bodyPr vert="horz" lIns="0" tIns="0" rIns="91440" bIns="45720" rtlCol="0">
            <a:normAutofit fontScale="92500" lnSpcReduction="10000"/>
          </a:bodyPr>
          <a:lstStyle>
            <a:lvl1pPr marL="227013" indent="-22701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7030A0"/>
              </a:buClr>
              <a:buSzPct val="100000"/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1175" indent="-22542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tx2"/>
              </a:buClr>
              <a:buSzPct val="100000"/>
              <a:buFont typeface="Arial" pitchFamily="34" charset="0"/>
              <a:buChar char="­"/>
              <a:tabLst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746125" indent="-17621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tabLst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19163" indent="-17303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/>
              </a:defRPr>
            </a:lvl4pPr>
            <a:lvl5pPr marL="1082675" indent="-16827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bg1">
                  <a:lumMod val="65000"/>
                </a:schemeClr>
              </a:buClr>
              <a:buFont typeface="Arial"/>
              <a:buChar char="•"/>
              <a:defRPr sz="18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/>
              </a:defRPr>
            </a:lvl5pPr>
            <a:lvl6pPr marL="2286000" indent="-22542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36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36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936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0070C0"/>
                </a:solidFill>
              </a:rPr>
              <a:t>IHANY’s Website </a:t>
            </a:r>
          </a:p>
          <a:p>
            <a:pPr marL="0" indent="0" algn="ctr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sz="1800" dirty="0"/>
              <a:t>Plan: Add a 3</a:t>
            </a:r>
            <a:r>
              <a:rPr lang="en-US" sz="1800" baseline="30000" dirty="0"/>
              <a:t>rd</a:t>
            </a:r>
            <a:r>
              <a:rPr lang="en-US" sz="1800" dirty="0"/>
              <a:t> tab of Resiliency Resources in the ‘For Provider’ tab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en-US" sz="2200" dirty="0"/>
          </a:p>
          <a:p>
            <a:pPr marL="0" indent="0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en-US" sz="2200" dirty="0"/>
          </a:p>
          <a:p>
            <a:pPr marL="0" indent="0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en-US" sz="2200" dirty="0"/>
          </a:p>
          <a:p>
            <a:pPr marL="0" indent="0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en-US" sz="2200" dirty="0"/>
          </a:p>
          <a:p>
            <a:pPr marL="0" indent="0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en-US" sz="2200" dirty="0"/>
          </a:p>
          <a:p>
            <a:pPr marL="0" indent="0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en-US" sz="2200" dirty="0"/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700" dirty="0"/>
              <a:t>Build the webpage to add more helpful sites and information such as: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700" dirty="0"/>
              <a:t>Add a Resiliency Library</a:t>
            </a:r>
            <a:endParaRPr lang="en-US" sz="1700" dirty="0">
              <a:solidFill>
                <a:srgbClr val="FF0000"/>
              </a:solidFill>
            </a:endParaRPr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700" dirty="0"/>
              <a:t>If there are lunch and learns or town halls at our organizations around this topic, review to offer CIN wide. </a:t>
            </a:r>
            <a:endParaRPr lang="en-US" sz="1700" dirty="0">
              <a:solidFill>
                <a:srgbClr val="FF0000"/>
              </a:solidFill>
            </a:endParaRPr>
          </a:p>
          <a:p>
            <a:pPr marL="285750" lvl="1" indent="0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</a:pPr>
            <a:endParaRPr lang="en-US" sz="1700" dirty="0"/>
          </a:p>
          <a:p>
            <a:pPr marL="0" indent="0">
              <a:lnSpc>
                <a:spcPct val="12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endParaRPr lang="en-US" sz="2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451604-8B36-C3C9-DA59-DDABA47D06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062" y="3276630"/>
            <a:ext cx="7617204" cy="1842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097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©2017 Trinity Health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18114" y="241700"/>
            <a:ext cx="8229600" cy="482783"/>
          </a:xfrm>
        </p:spPr>
        <p:txBody>
          <a:bodyPr>
            <a:normAutofit fontScale="90000"/>
          </a:bodyPr>
          <a:lstStyle/>
          <a:p>
            <a:r>
              <a:rPr lang="en-US" dirty="0"/>
              <a:t>Physician Resilience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0AB9977-A7B4-EB14-2123-3B8F55A0C13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17669" y="918135"/>
            <a:ext cx="8662415" cy="5634372"/>
          </a:xfrm>
        </p:spPr>
        <p:txBody>
          <a:bodyPr>
            <a:normAutofit fontScale="25000" lnSpcReduction="20000"/>
          </a:bodyPr>
          <a:lstStyle/>
          <a:p>
            <a:pPr marL="0" marR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i="1" kern="12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Burnout: The Contagion &amp; What We Can Do About It:  Toolkit</a:t>
            </a:r>
            <a:endParaRPr lang="en-US" sz="80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20000"/>
              </a:lnSpc>
              <a:spcBef>
                <a:spcPts val="670"/>
              </a:spcBef>
              <a:spcAft>
                <a:spcPts val="0"/>
              </a:spcAft>
              <a:buNone/>
            </a:pPr>
            <a:endParaRPr lang="en-US" sz="5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120000"/>
              </a:lnSpc>
              <a:spcBef>
                <a:spcPts val="670"/>
              </a:spcBef>
              <a:spcAft>
                <a:spcPts val="0"/>
              </a:spcAft>
              <a:buNone/>
            </a:pPr>
            <a:r>
              <a:rPr lang="en-US" sz="5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IHANY Town Hall Meeting, October 25, 2021 </a:t>
            </a:r>
            <a:endParaRPr lang="en-US" sz="5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028700" algn="l"/>
              </a:tabLst>
            </a:pPr>
            <a:r>
              <a:rPr lang="en-US" sz="56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Speaker:  Tina Shah MD MPH</a:t>
            </a: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 </a:t>
            </a:r>
            <a:r>
              <a:rPr lang="en-US" sz="56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CEO, TNT Health Enterprises &amp; </a:t>
            </a: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Senior Advisor, Office of the Surgeon General, Healthcare Worker Wellbeing and Workforce Sustainability</a:t>
            </a:r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71500" algn="l"/>
                <a:tab pos="1028700" algn="l"/>
              </a:tabLst>
            </a:pPr>
            <a:r>
              <a:rPr lang="en-US" sz="5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Recording available. </a:t>
            </a:r>
            <a:endParaRPr lang="en-US" sz="56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5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56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American Medical Association </a:t>
            </a:r>
            <a:endParaRPr lang="en-US" sz="56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56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AMA Steps Forward: Transform your Practice | AMA STEPS Forward | AMA Ed Hub (ama-assn.org)</a:t>
            </a:r>
            <a:endParaRPr lang="en-US" sz="5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collection of engaging and interactive educational toolkits that are practical, actionable 'how to guides’ </a:t>
            </a:r>
            <a:r>
              <a:rPr lang="en-US" sz="5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ransform and improve your practice.</a:t>
            </a:r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5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56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Medical Society of the State of New York</a:t>
            </a:r>
            <a:endParaRPr lang="en-US" sz="56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56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Physician Burnout Library (mssny.org)</a:t>
            </a:r>
            <a:endParaRPr lang="en-US" sz="5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Access to a wide variety of articles and other materials to help one understand and cope with the issue of   </a:t>
            </a:r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physician burnout.   Resources are organized into four sections: 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Resources for Employers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Resources for Those Responsible for Creating or Leading Wellness Programs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Resources for Treating Physicians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Resources for Individuals Feeling the Effects of Stress or Burnout</a:t>
            </a:r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595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89F9553-C816-6842-8939-EE75ECF7E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©2017 Trinity Health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Physician Resilience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0AB9977-A7B4-EB14-2123-3B8F55A0C13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18114" y="906574"/>
            <a:ext cx="8607104" cy="5452281"/>
          </a:xfrm>
        </p:spPr>
        <p:txBody>
          <a:bodyPr>
            <a:normAutofit fontScale="25000" lnSpcReduction="20000"/>
          </a:bodyPr>
          <a:lstStyle/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Also includes links to physician burnout and wellness resources available through other organizations including: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American College of Physicians				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American Hospital Association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American Medical Association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Collaborative for Healing &amp; Renewal in Medicine </a:t>
            </a:r>
          </a:p>
          <a:p>
            <a:pPr lvl="1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National Academy of Medicine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56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Medical Society Launches Peer-to-Peer (P2P) Program for Physicians Medical Society of NY Launches Peer-to-Peer (P2P) Program for Physicians Medical Society Launches Peer-to-Peer (P2P) Program for Physicians - (mssnyenews.org)</a:t>
            </a:r>
            <a:endParaRPr lang="en-US" sz="5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5600" dirty="0">
                <a:solidFill>
                  <a:srgbClr val="11111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MSSNY has established a confidential helpline phone number (1-844-P2P-PEER) and an email address (</a:t>
            </a:r>
            <a:r>
              <a:rPr lang="en-US" sz="5600" u="sng" dirty="0">
                <a:solidFill>
                  <a:srgbClr val="E8474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p2p@mssny.org</a:t>
            </a:r>
            <a:r>
              <a:rPr lang="en-US" sz="5600" dirty="0">
                <a:solidFill>
                  <a:srgbClr val="11111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so that physicians may be connected with a peer 24 hours a day/7 days a week. In addition to offering a trained, empathetic ear, peer supporters may provide information on specific resources that can offer further support, provide positive coping skills, or connect physicians to professionals for more focused assistance.</a:t>
            </a:r>
            <a:endParaRPr lang="en-US" sz="5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5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56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National Academy of Medicine </a:t>
            </a:r>
            <a:endParaRPr lang="en-US" sz="56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9299" lvl="2" indent="-4572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56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Clinician Well-Being Knowledge Hub (nam.edu)</a:t>
            </a:r>
            <a:endParaRPr lang="en-US" sz="5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9299" lvl="2" indent="-4572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Articles, research studies, and other resources including webinars to help battle clinician burnout</a:t>
            </a:r>
          </a:p>
          <a:p>
            <a:pPr marL="749299" lvl="2" indent="-4572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56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Valid and Reliable Survey Instruments to Measure Burnout, Well-Being, and Other Work-Related Dimensions - National Academy of Medicine (nam.edu)</a:t>
            </a:r>
            <a:endParaRPr lang="en-US" sz="5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9299" lvl="2" indent="-4572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Overviews/links to a number of different tools to measure burnout and well-being including Maslach Burnout Inventory, Stanford Professional Fulfillment Index, and Well-Being </a:t>
            </a:r>
            <a:r>
              <a:rPr lang="en-US" sz="5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</a:t>
            </a: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56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endParaRPr lang="en-US" sz="56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9299" lvl="2" indent="-45720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56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Getting Rid of Stupid Stuff | NEJM</a:t>
            </a:r>
            <a:r>
              <a:rPr lang="en-US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48385"/>
      </p:ext>
    </p:extLst>
  </p:cSld>
  <p:clrMapOvr>
    <a:masterClrMapping/>
  </p:clrMapOvr>
</p:sld>
</file>

<file path=ppt/theme/theme1.xml><?xml version="1.0" encoding="utf-8"?>
<a:theme xmlns:a="http://schemas.openxmlformats.org/drawingml/2006/main" name="Main Content Slide Layout">
  <a:themeElements>
    <a:clrScheme name="Trinity Health">
      <a:dk1>
        <a:srgbClr val="000000"/>
      </a:dk1>
      <a:lt1>
        <a:sysClr val="window" lastClr="FFFFFF"/>
      </a:lt1>
      <a:dk2>
        <a:srgbClr val="6E2585"/>
      </a:dk2>
      <a:lt2>
        <a:srgbClr val="4D4F53"/>
      </a:lt2>
      <a:accent1>
        <a:srgbClr val="6E2585"/>
      </a:accent1>
      <a:accent2>
        <a:srgbClr val="007DBA"/>
      </a:accent2>
      <a:accent3>
        <a:srgbClr val="00BFB3"/>
      </a:accent3>
      <a:accent4>
        <a:srgbClr val="4C9D2F"/>
      </a:accent4>
      <a:accent5>
        <a:srgbClr val="DC8633"/>
      </a:accent5>
      <a:accent6>
        <a:srgbClr val="AD3963"/>
      </a:accent6>
      <a:hlink>
        <a:srgbClr val="6E2585"/>
      </a:hlink>
      <a:folHlink>
        <a:srgbClr val="808080"/>
      </a:folHlink>
    </a:clrScheme>
    <a:fontScheme name="Trinity Health -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38100">
          <a:noFill/>
        </a:ln>
        <a:effectLst/>
      </a:spPr>
      <a:bodyPr rtlCol="0" anchor="ctr"/>
      <a:lstStyle>
        <a:defPPr algn="ctr">
          <a:defRPr>
            <a:effectLst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ts val="2100"/>
          </a:lnSpc>
          <a:spcAft>
            <a:spcPts val="600"/>
          </a:spcAft>
          <a:defRPr sz="1600" dirty="0" smtClean="0">
            <a:solidFill>
              <a:srgbClr val="443D3E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E814AB74234746BF9656A604954437" ma:contentTypeVersion="5" ma:contentTypeDescription="Create a new document." ma:contentTypeScope="" ma:versionID="dbfb71dab061283d9cc520389a3b7a7e">
  <xsd:schema xmlns:xsd="http://www.w3.org/2001/XMLSchema" xmlns:xs="http://www.w3.org/2001/XMLSchema" xmlns:p="http://schemas.microsoft.com/office/2006/metadata/properties" xmlns:ns2="58b0ab54-1f8b-4d05-b304-f7a8386dbf5b" targetNamespace="http://schemas.microsoft.com/office/2006/metadata/properties" ma:root="true" ma:fieldsID="42b88b90e61e85382084c6e3d46a55cf" ns2:_="">
    <xsd:import namespace="58b0ab54-1f8b-4d05-b304-f7a8386dbf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b0ab54-1f8b-4d05-b304-f7a8386dbf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88FC6E-F497-4A21-9773-B9F3D9265D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189451C-B86D-43F5-AA06-34D72225836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7687FDF-B6DD-471B-A1E9-7B0A0E4C52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b0ab54-1f8b-4d05-b304-f7a8386dbf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TrinityHealth_PPTtemplate.potx</Template>
  <TotalTime>17356</TotalTime>
  <Words>551</Words>
  <Application>Microsoft Office PowerPoint</Application>
  <PresentationFormat>On-screen Show (4:3)</PresentationFormat>
  <Paragraphs>65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Main Content Slide Layout</vt:lpstr>
      <vt:lpstr>   Quadruple Aim Improving the Life of Health Care Providers   </vt:lpstr>
      <vt:lpstr>Physician Resilience</vt:lpstr>
      <vt:lpstr>Physician Resilience</vt:lpstr>
    </vt:vector>
  </TitlesOfParts>
  <Company>Trinity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Document Title</dc:title>
  <dc:creator>Michael Cottone</dc:creator>
  <cp:lastModifiedBy>Anne Bosco</cp:lastModifiedBy>
  <cp:revision>380</cp:revision>
  <cp:lastPrinted>2016-09-16T19:16:28Z</cp:lastPrinted>
  <dcterms:created xsi:type="dcterms:W3CDTF">2015-06-01T18:54:58Z</dcterms:created>
  <dcterms:modified xsi:type="dcterms:W3CDTF">2023-12-12T19:57:15Z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0x010100A4E814AB74234746BF9656A604954437</vt:lpwstr>
  </property>
  <property fmtid="{D5CDD505-2E9C-101B-9397-08002B2CF9AE}" pid="3" name="_dlc_DocIdItemGuid">
    <vt:lpwstr>f486113a-827a-4684-af7d-0876a456c20a</vt:lpwstr>
  </property>
  <property fmtid="{D5CDD505-2E9C-101B-9397-08002B2CF9AE}" pid="4" name="Order">
    <vt:r8>212900</vt:r8>
  </property>
</Properties>
</file>